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28"/>
  </p:notesMasterIdLst>
  <p:sldIdLst>
    <p:sldId id="256" r:id="rId2"/>
    <p:sldId id="257" r:id="rId3"/>
    <p:sldId id="258" r:id="rId4"/>
    <p:sldId id="259" r:id="rId5"/>
    <p:sldId id="264" r:id="rId6"/>
    <p:sldId id="265" r:id="rId7"/>
    <p:sldId id="267" r:id="rId8"/>
    <p:sldId id="268" r:id="rId9"/>
    <p:sldId id="269" r:id="rId10"/>
    <p:sldId id="271" r:id="rId11"/>
    <p:sldId id="273" r:id="rId12"/>
    <p:sldId id="274" r:id="rId13"/>
    <p:sldId id="270" r:id="rId14"/>
    <p:sldId id="266" r:id="rId15"/>
    <p:sldId id="276" r:id="rId16"/>
    <p:sldId id="277" r:id="rId17"/>
    <p:sldId id="275" r:id="rId18"/>
    <p:sldId id="260" r:id="rId19"/>
    <p:sldId id="281" r:id="rId20"/>
    <p:sldId id="261" r:id="rId21"/>
    <p:sldId id="279" r:id="rId22"/>
    <p:sldId id="282" r:id="rId23"/>
    <p:sldId id="278" r:id="rId24"/>
    <p:sldId id="280" r:id="rId25"/>
    <p:sldId id="262" r:id="rId26"/>
    <p:sldId id="283"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D5F6132-C8DC-45C7-921C-0CE0804B6DFE}">
          <p14:sldIdLst>
            <p14:sldId id="256"/>
            <p14:sldId id="257"/>
          </p14:sldIdLst>
        </p14:section>
        <p14:section name="Partitioning" id="{3020897F-16D7-4686-9642-FD01ADB4DF40}">
          <p14:sldIdLst>
            <p14:sldId id="258"/>
            <p14:sldId id="259"/>
            <p14:sldId id="264"/>
            <p14:sldId id="265"/>
            <p14:sldId id="267"/>
            <p14:sldId id="268"/>
            <p14:sldId id="269"/>
            <p14:sldId id="271"/>
            <p14:sldId id="273"/>
            <p14:sldId id="274"/>
            <p14:sldId id="270"/>
            <p14:sldId id="266"/>
            <p14:sldId id="276"/>
            <p14:sldId id="277"/>
            <p14:sldId id="275"/>
          </p14:sldIdLst>
        </p14:section>
        <p14:section name="Tablespaces" id="{88B4FEA8-3AE4-491D-8E91-5DB6091BB592}">
          <p14:sldIdLst>
            <p14:sldId id="260"/>
            <p14:sldId id="281"/>
            <p14:sldId id="261"/>
            <p14:sldId id="279"/>
            <p14:sldId id="282"/>
            <p14:sldId id="278"/>
            <p14:sldId id="280"/>
          </p14:sldIdLst>
        </p14:section>
        <p14:section name="Using Partitions &amp; Tablespaces" id="{72F658D3-5FA3-4D57-8CFD-715A60AFB596}">
          <p14:sldIdLst>
            <p14:sldId id="262"/>
            <p14:sldId id="2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73" autoAdjust="0"/>
  </p:normalViewPr>
  <p:slideViewPr>
    <p:cSldViewPr>
      <p:cViewPr varScale="1">
        <p:scale>
          <a:sx n="95" d="100"/>
          <a:sy n="95" d="100"/>
        </p:scale>
        <p:origin x="-90" y="-816"/>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92D3D-585D-468B-94AA-C1F4FD4C5C63}" type="datetimeFigureOut">
              <a:rPr lang="en-US" smtClean="0"/>
              <a:t>5/15/2017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hyperlink" Target="http://www.meetup.com/Seattle-Postgres-User-Group-SEAPUG/" TargetMode="External"/><Relationship Id="rId5" Type="http://schemas.openxmlformats.org/officeDocument/2006/relationships/hyperlink" Target="http://www.seapug.org/" TargetMode="Externa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4/27/2014</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pic>
        <p:nvPicPr>
          <p:cNvPr id="13" name="Picture 2" descr="http://www.linuxfestnorthwest.org/sites/all/themes/totemic/images/tux-totem.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57200" y="2209236"/>
            <a:ext cx="651164" cy="9906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userDrawn="1"/>
        </p:nvSpPr>
        <p:spPr>
          <a:xfrm>
            <a:off x="933450" y="2442926"/>
            <a:ext cx="5334000" cy="523220"/>
          </a:xfrm>
          <a:prstGeom prst="rect">
            <a:avLst/>
          </a:prstGeom>
          <a:noFill/>
        </p:spPr>
        <p:txBody>
          <a:bodyPr wrap="square" rtlCol="0">
            <a:spAutoFit/>
          </a:bodyPr>
          <a:lstStyle/>
          <a:p>
            <a:pPr algn="ctr"/>
            <a:r>
              <a:rPr lang="en-US" sz="2800" b="1" dirty="0" err="1">
                <a:latin typeface="Arvo" panose="02060603040202090304" pitchFamily="18" charset="0"/>
              </a:rPr>
              <a:t>LinuxFest</a:t>
            </a:r>
            <a:r>
              <a:rPr lang="en-US" sz="2800" b="1" dirty="0">
                <a:latin typeface="Arvo" panose="02060603040202090304" pitchFamily="18" charset="0"/>
              </a:rPr>
              <a:t> Northwest 2014</a:t>
            </a:r>
          </a:p>
        </p:txBody>
      </p:sp>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5"/>
              </a:rPr>
              <a:t>http://www.SeaPUG.org</a:t>
            </a:r>
            <a:endParaRPr lang="en-US" baseline="0" dirty="0" smtClean="0"/>
          </a:p>
          <a:p>
            <a:r>
              <a:rPr lang="en-US" dirty="0" smtClean="0">
                <a:hlinkClick r:id="rId6"/>
              </a:rPr>
              <a:t>http://www.meetup.com/Seattle-Postgres-User-Group-SEAPUG/</a:t>
            </a:r>
            <a:endParaRPr lang="en-US" dirty="0" smtClean="0"/>
          </a:p>
        </p:txBody>
      </p:sp>
      <p:pic>
        <p:nvPicPr>
          <p:cNvPr id="16"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101836" y="3855482"/>
            <a:ext cx="1900237" cy="573526"/>
          </a:xfrm>
          <a:prstGeom prst="rect">
            <a:avLst/>
          </a:prstGeom>
          <a:noFill/>
          <a:ln>
            <a:noFill/>
          </a:ln>
        </p:spPr>
      </p:pic>
      <p:sp>
        <p:nvSpPr>
          <p:cNvPr id="5" name="TextBox 4"/>
          <p:cNvSpPr txBox="1"/>
          <p:nvPr userDrawn="1"/>
        </p:nvSpPr>
        <p:spPr>
          <a:xfrm>
            <a:off x="5029200" y="34861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4/27/2014</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4/27/2014</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4/27/2014</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4/27/2014</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4/27/2014</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4/27/2014</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4/27/2014</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4/27/2014</a:t>
            </a:r>
            <a:endParaRPr lang="en-US" dirty="0"/>
          </a:p>
        </p:txBody>
      </p:sp>
      <p:sp>
        <p:nvSpPr>
          <p:cNvPr id="6" name="Footer Placeholder 5"/>
          <p:cNvSpPr>
            <a:spLocks noGrp="1"/>
          </p:cNvSpPr>
          <p:nvPr>
            <p:ph type="ftr" sz="quarter" idx="11"/>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4/27/2014</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4/27/2014</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lvl1pPr>
              <a:defRPr sz="900"/>
            </a:lvl1pPr>
          </a:lstStyle>
          <a:p>
            <a:r>
              <a:rPr lang="en-US" dirty="0" smtClean="0"/>
              <a:t>Partitioning &amp; Creating Hardware </a:t>
            </a:r>
            <a:r>
              <a:rPr lang="en-US" dirty="0" err="1" smtClean="0"/>
              <a:t>Tablespaces</a:t>
            </a:r>
            <a:r>
              <a:rPr lang="en-US" dirty="0" smtClean="0"/>
              <a:t> for Performance</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4/27/2014</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Partitioning &amp; Creating Hardware </a:t>
            </a:r>
            <a:r>
              <a:rPr lang="en-US" dirty="0" err="1" smtClean="0"/>
              <a:t>Tablespaces</a:t>
            </a:r>
            <a:r>
              <a:rPr lang="en-US" dirty="0" smtClean="0"/>
              <a:t> for Performance</a:t>
            </a:r>
            <a:endParaRPr lang="en-US" dirty="0"/>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www.postgresql.org/docs/9.3/static/ddl-partitioning.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a:t>Partitioning &amp; Creating Hardware </a:t>
            </a:r>
            <a:r>
              <a:rPr lang="en-US" sz="3600" dirty="0" err="1"/>
              <a:t>Tablespaces</a:t>
            </a:r>
            <a:r>
              <a:rPr lang="en-US" sz="3600" dirty="0"/>
              <a:t> for Performance </a:t>
            </a:r>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4/27/2014</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a:t>Partitioning &amp; Creating Hardware </a:t>
            </a:r>
            <a:r>
              <a:rPr lang="en-US" dirty="0" err="1"/>
              <a:t>Tablespaces</a:t>
            </a:r>
            <a:r>
              <a:rPr lang="en-US" dirty="0"/>
              <a:t> for Performance</a:t>
            </a:r>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will be learning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Partitioning</a:t>
            </a:r>
          </a:p>
          <a:p>
            <a:pPr lvl="1"/>
            <a:r>
              <a:rPr lang="en-US" dirty="0" smtClean="0"/>
              <a:t>How to split a single table into multiple tables by date or some other criteria that you will use in your where clauses, so that not all the data needs to be read during queries. </a:t>
            </a:r>
          </a:p>
          <a:p>
            <a:pPr lvl="1"/>
            <a:r>
              <a:rPr lang="en-US" dirty="0" smtClean="0"/>
              <a:t>How to truncate and reload child tables quickly without affecting the all the tables. </a:t>
            </a:r>
          </a:p>
          <a:p>
            <a:pPr lvl="1"/>
            <a:r>
              <a:rPr lang="en-US" dirty="0" smtClean="0"/>
              <a:t>How to remove child tables and archive them, but also add archived tables back in with a single command.</a:t>
            </a:r>
          </a:p>
          <a:p>
            <a:r>
              <a:rPr lang="en-US" dirty="0" err="1" smtClean="0"/>
              <a:t>Tablespaces</a:t>
            </a:r>
            <a:endParaRPr lang="en-US" dirty="0" smtClean="0"/>
          </a:p>
          <a:p>
            <a:pPr lvl="1"/>
            <a:r>
              <a:rPr lang="en-US" dirty="0" smtClean="0"/>
              <a:t>How to split your data across multiple media such as SSD, Hard Drive clusters, Long Term Tape Storage, etc.</a:t>
            </a:r>
          </a:p>
          <a:p>
            <a:pPr lvl="1"/>
            <a:r>
              <a:rPr lang="en-US" dirty="0" smtClean="0"/>
              <a:t>How to put your temp tables, used for sorting, </a:t>
            </a:r>
            <a:r>
              <a:rPr lang="en-US" dirty="0" err="1" smtClean="0"/>
              <a:t>etc</a:t>
            </a:r>
            <a:r>
              <a:rPr lang="en-US" dirty="0" smtClean="0"/>
              <a:t>, onto your fastest media.</a:t>
            </a:r>
          </a:p>
          <a:p>
            <a:r>
              <a:rPr lang="en-US" dirty="0" smtClean="0"/>
              <a:t>Partitioning &amp; </a:t>
            </a:r>
            <a:r>
              <a:rPr lang="en-US" dirty="0" err="1" smtClean="0"/>
              <a:t>Tablespaces</a:t>
            </a:r>
            <a:endParaRPr lang="en-US" dirty="0" smtClean="0"/>
          </a:p>
          <a:p>
            <a:pPr lvl="1"/>
            <a:r>
              <a:rPr lang="en-US" dirty="0" smtClean="0"/>
              <a:t>How to combine Partitioning &amp; </a:t>
            </a:r>
            <a:r>
              <a:rPr lang="en-US" dirty="0" err="1" smtClean="0"/>
              <a:t>Tablespaces</a:t>
            </a:r>
            <a:r>
              <a:rPr lang="en-US" dirty="0" smtClean="0"/>
              <a:t> to create a really efficient system to access your most frequently needed information.</a:t>
            </a:r>
            <a:endParaRPr lang="en-US" dirty="0"/>
          </a:p>
        </p:txBody>
      </p:sp>
      <p:sp>
        <p:nvSpPr>
          <p:cNvPr id="4" name="Date Placeholder 3"/>
          <p:cNvSpPr>
            <a:spLocks noGrp="1"/>
          </p:cNvSpPr>
          <p:nvPr>
            <p:ph type="dt" sz="half" idx="10"/>
          </p:nvPr>
        </p:nvSpPr>
        <p:spPr/>
        <p:txBody>
          <a:bodyPr/>
          <a:lstStyle/>
          <a:p>
            <a:r>
              <a:rPr lang="en-US" dirty="0" smtClean="0"/>
              <a:t>4/27/2014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dirty="0"/>
              <a:t>Partitioning &amp; Creating Hardware </a:t>
            </a:r>
            <a:r>
              <a:rPr lang="en-US" dirty="0" err="1"/>
              <a:t>Tablespaces</a:t>
            </a:r>
            <a:r>
              <a:rPr lang="en-US" dirty="0"/>
              <a:t> for Performance</a:t>
            </a:r>
          </a:p>
        </p:txBody>
      </p:sp>
    </p:spTree>
    <p:extLst>
      <p:ext uri="{BB962C8B-B14F-4D97-AF65-F5344CB8AC3E}">
        <p14:creationId xmlns:p14="http://schemas.microsoft.com/office/powerpoint/2010/main" val="279638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Partitioning</a:t>
            </a:r>
            <a:endParaRPr lang="en-US" dirty="0"/>
          </a:p>
        </p:txBody>
      </p:sp>
      <p:sp>
        <p:nvSpPr>
          <p:cNvPr id="8" name="Text Placeholder 7"/>
          <p:cNvSpPr>
            <a:spLocks noGrp="1"/>
          </p:cNvSpPr>
          <p:nvPr>
            <p:ph type="body" idx="1"/>
          </p:nvPr>
        </p:nvSpPr>
        <p:spPr/>
        <p:txBody>
          <a:bodyPr/>
          <a:lstStyle/>
          <a:p>
            <a:r>
              <a:rPr lang="en-US" dirty="0" smtClean="0"/>
              <a:t>Creating Parent / Child Table Relationships</a:t>
            </a:r>
            <a:endParaRPr lang="en-US" dirty="0"/>
          </a:p>
        </p:txBody>
      </p:sp>
      <p:sp>
        <p:nvSpPr>
          <p:cNvPr id="4" name="Date Placeholder 3"/>
          <p:cNvSpPr>
            <a:spLocks noGrp="1"/>
          </p:cNvSpPr>
          <p:nvPr>
            <p:ph type="dt" sz="half" idx="10"/>
          </p:nvPr>
        </p:nvSpPr>
        <p:spPr/>
        <p:txBody>
          <a:bodyPr/>
          <a:lstStyle/>
          <a:p>
            <a:r>
              <a:rPr lang="en-US" dirty="0" smtClean="0"/>
              <a:t>4/27/2014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dirty="0"/>
              <a:t>Partitioning &amp; Creating Hardware </a:t>
            </a:r>
            <a:r>
              <a:rPr lang="en-US" dirty="0" err="1"/>
              <a:t>Tablespaces</a:t>
            </a:r>
            <a:r>
              <a:rPr lang="en-US" dirty="0"/>
              <a:t> for Performance</a:t>
            </a:r>
          </a:p>
        </p:txBody>
      </p:sp>
    </p:spTree>
    <p:extLst>
      <p:ext uri="{BB962C8B-B14F-4D97-AF65-F5344CB8AC3E}">
        <p14:creationId xmlns:p14="http://schemas.microsoft.com/office/powerpoint/2010/main" val="733805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Partitioning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Postgres </a:t>
            </a:r>
            <a:r>
              <a:rPr lang="en-US" dirty="0" err="1" smtClean="0"/>
              <a:t>Documention</a:t>
            </a:r>
            <a:r>
              <a:rPr lang="en-US" dirty="0" smtClean="0"/>
              <a:t>:</a:t>
            </a:r>
          </a:p>
          <a:p>
            <a:pPr lvl="1"/>
            <a:r>
              <a:rPr lang="en-US" dirty="0">
                <a:hlinkClick r:id="rId2"/>
              </a:rPr>
              <a:t>http://</a:t>
            </a:r>
            <a:r>
              <a:rPr lang="en-US" dirty="0" smtClean="0">
                <a:hlinkClick r:id="rId2"/>
              </a:rPr>
              <a:t>www.postgresql.org/docs/9.3/static/ddl-partitioning.html</a:t>
            </a:r>
            <a:endParaRPr lang="en-US" dirty="0" smtClean="0"/>
          </a:p>
          <a:p>
            <a:r>
              <a:rPr lang="en-US" dirty="0" smtClean="0"/>
              <a:t>Partitions can be created using either ranges or a list of values, such as date ranges. Here are some examples:</a:t>
            </a:r>
          </a:p>
          <a:p>
            <a:pPr lvl="1"/>
            <a:r>
              <a:rPr lang="en-US" dirty="0" smtClean="0"/>
              <a:t>By Month</a:t>
            </a:r>
          </a:p>
          <a:p>
            <a:pPr lvl="1"/>
            <a:r>
              <a:rPr lang="en-US" dirty="0" smtClean="0"/>
              <a:t>By Quarter</a:t>
            </a:r>
          </a:p>
          <a:p>
            <a:pPr lvl="1"/>
            <a:r>
              <a:rPr lang="en-US" dirty="0" smtClean="0"/>
              <a:t>By Year</a:t>
            </a:r>
          </a:p>
          <a:p>
            <a:pPr lvl="1"/>
            <a:r>
              <a:rPr lang="en-US" dirty="0" smtClean="0"/>
              <a:t>By Customer</a:t>
            </a:r>
          </a:p>
          <a:p>
            <a:pPr lvl="1"/>
            <a:r>
              <a:rPr lang="en-US" dirty="0" smtClean="0"/>
              <a:t>By Study</a:t>
            </a:r>
          </a:p>
          <a:p>
            <a:r>
              <a:rPr lang="en-US" dirty="0" smtClean="0"/>
              <a:t>Parent and Child tables do not need to live in the same schema and each child table can even be in separate schemas. For example each study could be in its own schema and the parent table link all the child studies together.</a:t>
            </a:r>
            <a:endParaRPr lang="en-US" dirty="0"/>
          </a:p>
        </p:txBody>
      </p:sp>
      <p:sp>
        <p:nvSpPr>
          <p:cNvPr id="4" name="Date Placeholder 3"/>
          <p:cNvSpPr>
            <a:spLocks noGrp="1"/>
          </p:cNvSpPr>
          <p:nvPr>
            <p:ph type="dt" sz="half" idx="10"/>
          </p:nvPr>
        </p:nvSpPr>
        <p:spPr/>
        <p:txBody>
          <a:bodyPr/>
          <a:lstStyle/>
          <a:p>
            <a:r>
              <a:rPr lang="en-US" dirty="0" smtClean="0"/>
              <a:t>4/27/2014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dirty="0"/>
              <a:t>Partitioning &amp; Creating Hardware </a:t>
            </a:r>
            <a:r>
              <a:rPr lang="en-US" dirty="0" err="1"/>
              <a:t>Tablespaces</a:t>
            </a:r>
            <a:r>
              <a:rPr lang="en-US" dirty="0"/>
              <a:t> for Performance</a:t>
            </a:r>
          </a:p>
        </p:txBody>
      </p:sp>
    </p:spTree>
    <p:extLst>
      <p:ext uri="{BB962C8B-B14F-4D97-AF65-F5344CB8AC3E}">
        <p14:creationId xmlns:p14="http://schemas.microsoft.com/office/powerpoint/2010/main" val="3107937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your parent table</a:t>
            </a:r>
            <a:endParaRPr lang="en-US" dirty="0"/>
          </a:p>
        </p:txBody>
      </p:sp>
      <p:sp>
        <p:nvSpPr>
          <p:cNvPr id="3" name="Content Placeholder 2"/>
          <p:cNvSpPr>
            <a:spLocks noGrp="1"/>
          </p:cNvSpPr>
          <p:nvPr>
            <p:ph sz="quarter" idx="13"/>
          </p:nvPr>
        </p:nvSpPr>
        <p:spPr/>
        <p:txBody>
          <a:bodyPr/>
          <a:lstStyle/>
          <a:p>
            <a:r>
              <a:rPr lang="en-US" dirty="0" smtClean="0"/>
              <a:t>This is really simple, just create a normal table.</a:t>
            </a:r>
            <a:endParaRPr lang="en-US" dirty="0"/>
          </a:p>
        </p:txBody>
      </p:sp>
      <p:sp>
        <p:nvSpPr>
          <p:cNvPr id="7" name="Content Placeholder 6"/>
          <p:cNvSpPr>
            <a:spLocks noGrp="1"/>
          </p:cNvSpPr>
          <p:nvPr>
            <p:ph sz="quarter" idx="14"/>
          </p:nvPr>
        </p:nvSpPr>
        <p:spPr/>
        <p:txBody>
          <a:bodyPr>
            <a:norm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0000FF"/>
                </a:solidFill>
                <a:latin typeface="Consolas"/>
              </a:rPr>
              <a:t>TABLE</a:t>
            </a:r>
            <a:r>
              <a:rPr lang="en-US" sz="1000" dirty="0">
                <a:solidFill>
                  <a:srgbClr val="000000"/>
                </a:solidFill>
                <a:latin typeface="Consolas"/>
              </a:rPr>
              <a:t> journal ( </a:t>
            </a:r>
            <a:br>
              <a:rPr lang="en-US" sz="1000" dirty="0">
                <a:solidFill>
                  <a:srgbClr val="000000"/>
                </a:solidFill>
                <a:latin typeface="Consolas"/>
              </a:rPr>
            </a:br>
            <a:r>
              <a:rPr lang="en-US" sz="1000" dirty="0">
                <a:solidFill>
                  <a:srgbClr val="000000"/>
                </a:solidFill>
                <a:latin typeface="Consolas"/>
              </a:rPr>
              <a:t>  </a:t>
            </a:r>
            <a:r>
              <a:rPr lang="en-US" sz="1000" dirty="0">
                <a:solidFill>
                  <a:schemeClr val="tx1"/>
                </a:solidFill>
                <a:latin typeface="Consolas"/>
              </a:rPr>
              <a:t>key</a:t>
            </a:r>
            <a:r>
              <a:rPr lang="en-US" sz="1000" dirty="0">
                <a:solidFill>
                  <a:srgbClr val="000000"/>
                </a:solidFill>
                <a:latin typeface="Consolas"/>
              </a:rPr>
              <a:t> </a:t>
            </a:r>
            <a:r>
              <a:rPr lang="en-US" sz="1000" dirty="0">
                <a:solidFill>
                  <a:srgbClr val="0000FF"/>
                </a:solidFill>
                <a:latin typeface="Consolas"/>
              </a:rPr>
              <a:t>BIGSERIAL</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record_timestamp</a:t>
            </a:r>
            <a:r>
              <a:rPr lang="en-US" sz="1000" dirty="0">
                <a:solidFill>
                  <a:srgbClr val="000000"/>
                </a:solidFill>
                <a:latin typeface="Consolas"/>
              </a:rPr>
              <a:t> </a:t>
            </a:r>
            <a:r>
              <a:rPr lang="en-US" sz="1000" dirty="0">
                <a:solidFill>
                  <a:srgbClr val="0000FF"/>
                </a:solidFill>
                <a:latin typeface="Consolas"/>
              </a:rPr>
              <a:t>TIMESTAMP</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dfstudy</a:t>
            </a:r>
            <a:r>
              <a:rPr lang="en-US" sz="1000" dirty="0">
                <a:solidFill>
                  <a:srgbClr val="000000"/>
                </a:solidFill>
                <a:latin typeface="Consolas"/>
              </a:rPr>
              <a:t> </a:t>
            </a:r>
            <a:r>
              <a:rPr lang="en-US" sz="1000" dirty="0">
                <a:solidFill>
                  <a:srgbClr val="0000FF"/>
                </a:solidFill>
                <a:latin typeface="Consolas"/>
              </a:rPr>
              <a:t>NUMERIC</a:t>
            </a:r>
            <a:r>
              <a:rPr lang="en-US" sz="1000" dirty="0">
                <a:solidFill>
                  <a:srgbClr val="000000"/>
                </a:solidFill>
                <a:latin typeface="Consolas"/>
              </a:rPr>
              <a:t>,</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a:t>
            </a:r>
            <a:endParaRPr lang="en-US" sz="1000" dirty="0">
              <a:latin typeface="Consolas"/>
            </a:endParaRPr>
          </a:p>
          <a:p>
            <a:pPr marL="0" indent="0">
              <a:buNone/>
            </a:pP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4/27/2014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5</a:t>
            </a:fld>
            <a:endParaRPr lang="en-US"/>
          </a:p>
        </p:txBody>
      </p:sp>
      <p:sp>
        <p:nvSpPr>
          <p:cNvPr id="6" name="Footer Placeholder 5"/>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2144648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child table</a:t>
            </a:r>
            <a:endParaRPr lang="en-US" dirty="0"/>
          </a:p>
        </p:txBody>
      </p:sp>
      <p:sp>
        <p:nvSpPr>
          <p:cNvPr id="7" name="Content Placeholder 6"/>
          <p:cNvSpPr>
            <a:spLocks noGrp="1"/>
          </p:cNvSpPr>
          <p:nvPr>
            <p:ph sz="quarter" idx="13"/>
          </p:nvPr>
        </p:nvSpPr>
        <p:spPr/>
        <p:txBody>
          <a:bodyPr/>
          <a:lstStyle/>
          <a:p>
            <a:r>
              <a:rPr lang="en-US" dirty="0" smtClean="0"/>
              <a:t>Now we can create a child table based on the format of the parent table.</a:t>
            </a:r>
          </a:p>
          <a:p>
            <a:r>
              <a:rPr lang="en-US" dirty="0" smtClean="0"/>
              <a:t>Lets create two child tables, one for this month and one for last month.</a:t>
            </a:r>
          </a:p>
          <a:p>
            <a:r>
              <a:rPr lang="en-US" dirty="0" smtClean="0"/>
              <a:t>It is a nicety to name the constraints, but Postgres will also auto name them for you.</a:t>
            </a:r>
            <a:endParaRPr lang="en-US" dirty="0"/>
          </a:p>
        </p:txBody>
      </p:sp>
      <p:sp>
        <p:nvSpPr>
          <p:cNvPr id="8" name="Content Placeholder 7"/>
          <p:cNvSpPr>
            <a:spLocks noGrp="1"/>
          </p:cNvSpPr>
          <p:nvPr>
            <p:ph sz="quarter" idx="14"/>
          </p:nvPr>
        </p:nvSpPr>
        <p:spPr/>
        <p:txBody>
          <a:bodyPr>
            <a:noAutofit/>
          </a:bodyPr>
          <a:lstStyle/>
          <a:p>
            <a:pPr marL="0" indent="0">
              <a:buNone/>
            </a:pPr>
            <a:r>
              <a:rPr lang="en-US" sz="900" dirty="0">
                <a:solidFill>
                  <a:srgbClr val="0000FF"/>
                </a:solidFill>
                <a:latin typeface="Consolas"/>
              </a:rPr>
              <a:t>CREATE</a:t>
            </a:r>
            <a:r>
              <a:rPr lang="en-US" sz="900" dirty="0">
                <a:solidFill>
                  <a:srgbClr val="000000"/>
                </a:solidFill>
                <a:latin typeface="Consolas"/>
              </a:rPr>
              <a:t> </a:t>
            </a:r>
            <a:r>
              <a:rPr lang="en-US" sz="900" dirty="0">
                <a:solidFill>
                  <a:srgbClr val="0000FF"/>
                </a:solidFill>
                <a:latin typeface="Consolas"/>
              </a:rPr>
              <a:t>TABLE</a:t>
            </a:r>
            <a:r>
              <a:rPr lang="en-US" sz="900" dirty="0">
                <a:solidFill>
                  <a:srgbClr val="000000"/>
                </a:solidFill>
                <a:latin typeface="Consolas"/>
              </a:rPr>
              <a:t> journal_201404 (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CHECK</a:t>
            </a:r>
            <a:r>
              <a:rPr lang="en-US" sz="900" dirty="0">
                <a:solidFill>
                  <a:srgbClr val="000000"/>
                </a:solidFill>
                <a:latin typeface="Consolas"/>
              </a:rPr>
              <a:t> (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record_timestamp</a:t>
            </a:r>
            <a:r>
              <a:rPr lang="en-US" sz="900" dirty="0">
                <a:solidFill>
                  <a:srgbClr val="000000"/>
                </a:solidFill>
                <a:latin typeface="Consolas"/>
              </a:rPr>
              <a:t> </a:t>
            </a:r>
            <a:r>
              <a:rPr lang="en-US" sz="900" dirty="0">
                <a:solidFill>
                  <a:srgbClr val="808080"/>
                </a:solidFill>
                <a:latin typeface="Consolas"/>
              </a:rPr>
              <a:t>&gt;=</a:t>
            </a:r>
            <a:r>
              <a:rPr lang="en-US" sz="900" dirty="0">
                <a:solidFill>
                  <a:srgbClr val="000000"/>
                </a:solidFill>
                <a:latin typeface="Consolas"/>
              </a:rPr>
              <a:t> </a:t>
            </a:r>
            <a:r>
              <a:rPr lang="en-US" sz="900" dirty="0">
                <a:solidFill>
                  <a:srgbClr val="FF0000"/>
                </a:solidFill>
                <a:latin typeface="Consolas"/>
              </a:rPr>
              <a:t>'2014-04-01 00:00:00'</a:t>
            </a:r>
            <a:r>
              <a:rPr lang="en-US" sz="900" dirty="0">
                <a:solidFill>
                  <a:srgbClr val="000000"/>
                </a:solidFill>
                <a:latin typeface="Consolas"/>
              </a:rPr>
              <a:t>::</a:t>
            </a:r>
            <a:r>
              <a:rPr lang="en-US" sz="900" dirty="0">
                <a:solidFill>
                  <a:srgbClr val="0000FF"/>
                </a:solidFill>
                <a:latin typeface="Consolas"/>
              </a:rPr>
              <a:t>timestamp</a:t>
            </a:r>
            <a:r>
              <a:rPr lang="en-US" sz="900" dirty="0">
                <a:solidFill>
                  <a:srgbClr val="000000"/>
                </a:solidFill>
                <a:latin typeface="Consolas"/>
              </a:rPr>
              <a:t> </a:t>
            </a:r>
            <a:r>
              <a:rPr lang="en-US" sz="900" dirty="0">
                <a:solidFill>
                  <a:srgbClr val="808080"/>
                </a:solidFill>
                <a:latin typeface="Consolas"/>
              </a:rPr>
              <a:t>AND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record_timestamp</a:t>
            </a:r>
            <a:r>
              <a:rPr lang="en-US" sz="900" dirty="0">
                <a:solidFill>
                  <a:srgbClr val="000000"/>
                </a:solidFill>
                <a:latin typeface="Consolas"/>
              </a:rPr>
              <a:t> </a:t>
            </a:r>
            <a:r>
              <a:rPr lang="en-US" sz="900" dirty="0">
                <a:solidFill>
                  <a:srgbClr val="808080"/>
                </a:solidFill>
                <a:latin typeface="Consolas"/>
              </a:rPr>
              <a:t>&lt;</a:t>
            </a:r>
            <a:r>
              <a:rPr lang="en-US" sz="900" dirty="0">
                <a:solidFill>
                  <a:srgbClr val="000000"/>
                </a:solidFill>
                <a:latin typeface="Consolas"/>
              </a:rPr>
              <a:t> </a:t>
            </a:r>
            <a:r>
              <a:rPr lang="en-US" sz="900" dirty="0">
                <a:solidFill>
                  <a:srgbClr val="FF0000"/>
                </a:solidFill>
                <a:latin typeface="Consolas"/>
              </a:rPr>
              <a:t>'2014-05-01 00:00:00'</a:t>
            </a:r>
            <a:r>
              <a:rPr lang="en-US" sz="900" dirty="0">
                <a:solidFill>
                  <a:srgbClr val="000000"/>
                </a:solidFill>
                <a:latin typeface="Consolas"/>
              </a:rPr>
              <a:t>::</a:t>
            </a:r>
            <a:r>
              <a:rPr lang="en-US" sz="900" dirty="0">
                <a:solidFill>
                  <a:srgbClr val="0000FF"/>
                </a:solidFill>
                <a:latin typeface="Consolas"/>
              </a:rPr>
              <a:t>timestamp</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PRIMARY</a:t>
            </a:r>
            <a:r>
              <a:rPr lang="en-US" sz="900" dirty="0">
                <a:solidFill>
                  <a:srgbClr val="000000"/>
                </a:solidFill>
                <a:latin typeface="Consolas"/>
              </a:rPr>
              <a:t> </a:t>
            </a:r>
            <a:r>
              <a:rPr lang="en-US" sz="900" dirty="0">
                <a:solidFill>
                  <a:srgbClr val="0000FF"/>
                </a:solidFill>
                <a:latin typeface="Consolas"/>
              </a:rPr>
              <a:t>KEY</a:t>
            </a:r>
            <a:r>
              <a:rPr lang="en-US" sz="900" dirty="0">
                <a:solidFill>
                  <a:srgbClr val="000000"/>
                </a:solidFill>
                <a:latin typeface="Consolas"/>
              </a:rPr>
              <a:t> (</a:t>
            </a:r>
            <a:r>
              <a:rPr lang="en-US" sz="900" dirty="0">
                <a:solidFill>
                  <a:schemeClr val="tx1"/>
                </a:solidFill>
                <a:latin typeface="Consolas"/>
              </a:rPr>
              <a:t>key</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INHERITS (journal);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CREATE</a:t>
            </a:r>
            <a:r>
              <a:rPr lang="en-US" sz="900" dirty="0">
                <a:solidFill>
                  <a:srgbClr val="000000"/>
                </a:solidFill>
                <a:latin typeface="Consolas"/>
              </a:rPr>
              <a:t> </a:t>
            </a:r>
            <a:r>
              <a:rPr lang="en-US" sz="900" dirty="0">
                <a:solidFill>
                  <a:srgbClr val="0000FF"/>
                </a:solidFill>
                <a:latin typeface="Consolas"/>
              </a:rPr>
              <a:t>INDEX</a:t>
            </a:r>
            <a:r>
              <a:rPr lang="en-US" sz="900" dirty="0">
                <a:solidFill>
                  <a:srgbClr val="000000"/>
                </a:solidFill>
                <a:latin typeface="Consolas"/>
              </a:rPr>
              <a:t> journal_201404_dfstudy_idx </a:t>
            </a:r>
            <a:r>
              <a:rPr lang="en-US" sz="900" dirty="0" smtClean="0">
                <a:solidFill>
                  <a:srgbClr val="000000"/>
                </a:solidFill>
                <a:latin typeface="Consolas"/>
              </a:rPr>
              <a:t/>
            </a:r>
            <a:br>
              <a:rPr lang="en-US" sz="900" dirty="0" smtClean="0">
                <a:solidFill>
                  <a:srgbClr val="000000"/>
                </a:solidFill>
                <a:latin typeface="Consolas"/>
              </a:rPr>
            </a:br>
            <a:r>
              <a:rPr lang="en-US" sz="900" dirty="0" smtClean="0">
                <a:solidFill>
                  <a:srgbClr val="000000"/>
                </a:solidFill>
                <a:latin typeface="Consolas"/>
              </a:rPr>
              <a:t>  </a:t>
            </a:r>
            <a:r>
              <a:rPr lang="en-US" sz="900" dirty="0" smtClean="0">
                <a:solidFill>
                  <a:srgbClr val="0000FF"/>
                </a:solidFill>
                <a:latin typeface="Consolas"/>
              </a:rPr>
              <a:t>ON</a:t>
            </a:r>
            <a:r>
              <a:rPr lang="en-US" sz="900" dirty="0" smtClean="0">
                <a:solidFill>
                  <a:srgbClr val="000000"/>
                </a:solidFill>
                <a:latin typeface="Consolas"/>
              </a:rPr>
              <a:t> </a:t>
            </a:r>
            <a:r>
              <a:rPr lang="en-US" sz="900" dirty="0">
                <a:solidFill>
                  <a:srgbClr val="000000"/>
                </a:solidFill>
                <a:latin typeface="Consolas"/>
              </a:rPr>
              <a:t>journal_201404 (</a:t>
            </a:r>
            <a:r>
              <a:rPr lang="en-US" sz="900" dirty="0" err="1">
                <a:solidFill>
                  <a:srgbClr val="000000"/>
                </a:solidFill>
                <a:latin typeface="Consolas"/>
              </a:rPr>
              <a:t>dfstudy</a:t>
            </a:r>
            <a:r>
              <a:rPr lang="en-US" sz="900" dirty="0">
                <a:solidFill>
                  <a:srgbClr val="000000"/>
                </a:solidFill>
                <a:latin typeface="Consolas"/>
              </a:rPr>
              <a:t>); </a:t>
            </a:r>
            <a:br>
              <a:rPr lang="en-US" sz="900" dirty="0">
                <a:solidFill>
                  <a:srgbClr val="000000"/>
                </a:solidFill>
                <a:latin typeface="Consolas"/>
              </a:rPr>
            </a:br>
            <a:r>
              <a:rPr lang="en-US" sz="900" dirty="0" smtClean="0">
                <a:solidFill>
                  <a:srgbClr val="000000"/>
                </a:solidFill>
                <a:latin typeface="Consolas"/>
              </a:rPr>
              <a:t/>
            </a:r>
            <a:br>
              <a:rPr lang="en-US" sz="900" dirty="0" smtClean="0">
                <a:solidFill>
                  <a:srgbClr val="000000"/>
                </a:solidFill>
                <a:latin typeface="Consolas"/>
              </a:rPr>
            </a:br>
            <a:r>
              <a:rPr lang="en-US" sz="900" dirty="0" smtClean="0">
                <a:solidFill>
                  <a:srgbClr val="000000"/>
                </a:solidFill>
                <a:latin typeface="Consolas"/>
              </a:rPr>
              <a:t> </a:t>
            </a:r>
            <a:r>
              <a:rPr lang="en-US" sz="900" dirty="0">
                <a:solidFill>
                  <a:srgbClr val="000000"/>
                </a:solidFill>
                <a:latin typeface="Consolas"/>
              </a:rPr>
              <a:t/>
            </a:r>
            <a:br>
              <a:rPr lang="en-US" sz="900" dirty="0">
                <a:solidFill>
                  <a:srgbClr val="000000"/>
                </a:solidFill>
                <a:latin typeface="Consolas"/>
              </a:rPr>
            </a:br>
            <a:r>
              <a:rPr lang="en-US" sz="900" dirty="0" smtClean="0">
                <a:solidFill>
                  <a:srgbClr val="0000FF"/>
                </a:solidFill>
                <a:latin typeface="Consolas"/>
              </a:rPr>
              <a:t>CREATE</a:t>
            </a:r>
            <a:r>
              <a:rPr lang="en-US" sz="900" dirty="0" smtClean="0">
                <a:solidFill>
                  <a:srgbClr val="000000"/>
                </a:solidFill>
                <a:latin typeface="Consolas"/>
              </a:rPr>
              <a:t> </a:t>
            </a:r>
            <a:r>
              <a:rPr lang="en-US" sz="900" dirty="0">
                <a:solidFill>
                  <a:srgbClr val="0000FF"/>
                </a:solidFill>
                <a:latin typeface="Consolas"/>
              </a:rPr>
              <a:t>TABLE</a:t>
            </a:r>
            <a:r>
              <a:rPr lang="en-US" sz="900" dirty="0">
                <a:solidFill>
                  <a:srgbClr val="000000"/>
                </a:solidFill>
                <a:latin typeface="Consolas"/>
              </a:rPr>
              <a:t> journal_201403 (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CONSTRAINT</a:t>
            </a:r>
            <a:r>
              <a:rPr lang="en-US" sz="900" dirty="0">
                <a:solidFill>
                  <a:srgbClr val="000000"/>
                </a:solidFill>
                <a:latin typeface="Consolas"/>
              </a:rPr>
              <a:t> journal_201403_check </a:t>
            </a:r>
            <a:r>
              <a:rPr lang="en-US" sz="900" dirty="0">
                <a:solidFill>
                  <a:srgbClr val="0000FF"/>
                </a:solidFill>
                <a:latin typeface="Consolas"/>
              </a:rPr>
              <a:t>CHECK</a:t>
            </a:r>
            <a:r>
              <a:rPr lang="en-US" sz="900" dirty="0">
                <a:solidFill>
                  <a:srgbClr val="000000"/>
                </a:solidFill>
                <a:latin typeface="Consolas"/>
              </a:rPr>
              <a:t> (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record_timestamp</a:t>
            </a:r>
            <a:r>
              <a:rPr lang="en-US" sz="900" dirty="0">
                <a:solidFill>
                  <a:srgbClr val="000000"/>
                </a:solidFill>
                <a:latin typeface="Consolas"/>
              </a:rPr>
              <a:t> </a:t>
            </a:r>
            <a:r>
              <a:rPr lang="en-US" sz="900" dirty="0">
                <a:solidFill>
                  <a:srgbClr val="808080"/>
                </a:solidFill>
                <a:latin typeface="Consolas"/>
              </a:rPr>
              <a:t>&gt;=</a:t>
            </a:r>
            <a:r>
              <a:rPr lang="en-US" sz="900" dirty="0">
                <a:solidFill>
                  <a:srgbClr val="000000"/>
                </a:solidFill>
                <a:latin typeface="Consolas"/>
              </a:rPr>
              <a:t> </a:t>
            </a:r>
            <a:r>
              <a:rPr lang="en-US" sz="900" dirty="0">
                <a:solidFill>
                  <a:srgbClr val="FF0000"/>
                </a:solidFill>
                <a:latin typeface="Consolas"/>
              </a:rPr>
              <a:t>'2014-03-01 00:00:00'</a:t>
            </a:r>
            <a:r>
              <a:rPr lang="en-US" sz="900" dirty="0">
                <a:solidFill>
                  <a:srgbClr val="000000"/>
                </a:solidFill>
                <a:latin typeface="Consolas"/>
              </a:rPr>
              <a:t>::</a:t>
            </a:r>
            <a:r>
              <a:rPr lang="en-US" sz="900" dirty="0">
                <a:solidFill>
                  <a:srgbClr val="0000FF"/>
                </a:solidFill>
                <a:latin typeface="Consolas"/>
              </a:rPr>
              <a:t>timestamp</a:t>
            </a:r>
            <a:r>
              <a:rPr lang="en-US" sz="900" dirty="0">
                <a:solidFill>
                  <a:srgbClr val="000000"/>
                </a:solidFill>
                <a:latin typeface="Consolas"/>
              </a:rPr>
              <a:t> </a:t>
            </a:r>
            <a:r>
              <a:rPr lang="en-US" sz="900" dirty="0">
                <a:solidFill>
                  <a:srgbClr val="808080"/>
                </a:solidFill>
                <a:latin typeface="Consolas"/>
              </a:rPr>
              <a:t>AND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record_timestamp</a:t>
            </a:r>
            <a:r>
              <a:rPr lang="en-US" sz="900" dirty="0">
                <a:solidFill>
                  <a:srgbClr val="000000"/>
                </a:solidFill>
                <a:latin typeface="Consolas"/>
              </a:rPr>
              <a:t> </a:t>
            </a:r>
            <a:r>
              <a:rPr lang="en-US" sz="900" dirty="0">
                <a:solidFill>
                  <a:srgbClr val="808080"/>
                </a:solidFill>
                <a:latin typeface="Consolas"/>
              </a:rPr>
              <a:t>&lt;</a:t>
            </a:r>
            <a:r>
              <a:rPr lang="en-US" sz="900" dirty="0">
                <a:solidFill>
                  <a:srgbClr val="000000"/>
                </a:solidFill>
                <a:latin typeface="Consolas"/>
              </a:rPr>
              <a:t> </a:t>
            </a:r>
            <a:r>
              <a:rPr lang="en-US" sz="900" dirty="0">
                <a:solidFill>
                  <a:srgbClr val="FF0000"/>
                </a:solidFill>
                <a:latin typeface="Consolas"/>
              </a:rPr>
              <a:t>'2014-04-01 00:00:00'</a:t>
            </a:r>
            <a:r>
              <a:rPr lang="en-US" sz="900" dirty="0">
                <a:solidFill>
                  <a:srgbClr val="000000"/>
                </a:solidFill>
                <a:latin typeface="Consolas"/>
              </a:rPr>
              <a:t>::</a:t>
            </a:r>
            <a:r>
              <a:rPr lang="en-US" sz="900" dirty="0">
                <a:solidFill>
                  <a:srgbClr val="0000FF"/>
                </a:solidFill>
                <a:latin typeface="Consolas"/>
              </a:rPr>
              <a:t>timestamp</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smtClean="0">
                <a:solidFill>
                  <a:srgbClr val="000000"/>
                </a:solidFill>
                <a:latin typeface="Consolas"/>
              </a:rPr>
              <a:t>), </a:t>
            </a: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CONSTRAINT</a:t>
            </a:r>
            <a:r>
              <a:rPr lang="en-US" sz="900" dirty="0">
                <a:solidFill>
                  <a:srgbClr val="000000"/>
                </a:solidFill>
                <a:latin typeface="Consolas"/>
              </a:rPr>
              <a:t> journal_201403_pkey </a:t>
            </a:r>
            <a:r>
              <a:rPr lang="en-US" sz="900" dirty="0">
                <a:solidFill>
                  <a:srgbClr val="0000FF"/>
                </a:solidFill>
                <a:latin typeface="Consolas"/>
              </a:rPr>
              <a:t>PRIMARY</a:t>
            </a:r>
            <a:r>
              <a:rPr lang="en-US" sz="900" dirty="0">
                <a:solidFill>
                  <a:srgbClr val="000000"/>
                </a:solidFill>
                <a:latin typeface="Consolas"/>
              </a:rPr>
              <a:t> </a:t>
            </a:r>
            <a:r>
              <a:rPr lang="en-US" sz="900" dirty="0">
                <a:solidFill>
                  <a:srgbClr val="0000FF"/>
                </a:solidFill>
                <a:latin typeface="Consolas"/>
              </a:rPr>
              <a:t>KEY</a:t>
            </a:r>
            <a:r>
              <a:rPr lang="en-US" sz="900" dirty="0">
                <a:solidFill>
                  <a:srgbClr val="000000"/>
                </a:solidFill>
                <a:latin typeface="Consolas"/>
              </a:rPr>
              <a:t> (</a:t>
            </a:r>
            <a:r>
              <a:rPr lang="en-US" sz="900" dirty="0">
                <a:solidFill>
                  <a:schemeClr val="tx1"/>
                </a:solidFill>
                <a:latin typeface="Consolas"/>
              </a:rPr>
              <a:t>key</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INHERITS (journal);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CREATE</a:t>
            </a:r>
            <a:r>
              <a:rPr lang="en-US" sz="900" dirty="0">
                <a:solidFill>
                  <a:srgbClr val="000000"/>
                </a:solidFill>
                <a:latin typeface="Consolas"/>
              </a:rPr>
              <a:t> </a:t>
            </a:r>
            <a:r>
              <a:rPr lang="en-US" sz="900" dirty="0">
                <a:solidFill>
                  <a:srgbClr val="0000FF"/>
                </a:solidFill>
                <a:latin typeface="Consolas"/>
              </a:rPr>
              <a:t>INDEX</a:t>
            </a:r>
            <a:r>
              <a:rPr lang="en-US" sz="900" dirty="0">
                <a:solidFill>
                  <a:srgbClr val="000000"/>
                </a:solidFill>
                <a:latin typeface="Consolas"/>
              </a:rPr>
              <a:t> journal_201403_dfstudy_idx </a:t>
            </a:r>
            <a:r>
              <a:rPr lang="en-US" sz="900" dirty="0" smtClean="0">
                <a:solidFill>
                  <a:srgbClr val="000000"/>
                </a:solidFill>
                <a:latin typeface="Consolas"/>
              </a:rPr>
              <a:t/>
            </a:r>
            <a:br>
              <a:rPr lang="en-US" sz="900" dirty="0" smtClean="0">
                <a:solidFill>
                  <a:srgbClr val="000000"/>
                </a:solidFill>
                <a:latin typeface="Consolas"/>
              </a:rPr>
            </a:br>
            <a:r>
              <a:rPr lang="en-US" sz="900" dirty="0" smtClean="0">
                <a:solidFill>
                  <a:srgbClr val="000000"/>
                </a:solidFill>
                <a:latin typeface="Consolas"/>
              </a:rPr>
              <a:t>  </a:t>
            </a:r>
            <a:r>
              <a:rPr lang="en-US" sz="900" dirty="0" smtClean="0">
                <a:solidFill>
                  <a:srgbClr val="0000FF"/>
                </a:solidFill>
                <a:latin typeface="Consolas"/>
              </a:rPr>
              <a:t>ON</a:t>
            </a:r>
            <a:r>
              <a:rPr lang="en-US" sz="900" dirty="0" smtClean="0">
                <a:solidFill>
                  <a:srgbClr val="000000"/>
                </a:solidFill>
                <a:latin typeface="Consolas"/>
              </a:rPr>
              <a:t> </a:t>
            </a:r>
            <a:r>
              <a:rPr lang="en-US" sz="900" dirty="0">
                <a:solidFill>
                  <a:srgbClr val="000000"/>
                </a:solidFill>
                <a:latin typeface="Consolas"/>
              </a:rPr>
              <a:t>journal_201403 (</a:t>
            </a:r>
            <a:r>
              <a:rPr lang="en-US" sz="900" dirty="0" err="1">
                <a:solidFill>
                  <a:srgbClr val="000000"/>
                </a:solidFill>
                <a:latin typeface="Consolas"/>
              </a:rPr>
              <a:t>dfstudy</a:t>
            </a:r>
            <a:r>
              <a:rPr lang="en-US" sz="900" dirty="0">
                <a:solidFill>
                  <a:srgbClr val="000000"/>
                </a:solidFill>
                <a:latin typeface="Consolas"/>
              </a:rPr>
              <a:t>); </a:t>
            </a:r>
            <a:endParaRPr lang="en-US" sz="900" dirty="0">
              <a:latin typeface="Consolas"/>
            </a:endParaRPr>
          </a:p>
        </p:txBody>
      </p:sp>
      <p:sp>
        <p:nvSpPr>
          <p:cNvPr id="4" name="Date Placeholder 3"/>
          <p:cNvSpPr>
            <a:spLocks noGrp="1"/>
          </p:cNvSpPr>
          <p:nvPr>
            <p:ph type="dt" sz="half" idx="15"/>
          </p:nvPr>
        </p:nvSpPr>
        <p:spPr/>
        <p:txBody>
          <a:bodyPr/>
          <a:lstStyle/>
          <a:p>
            <a:r>
              <a:rPr lang="en-US" dirty="0" smtClean="0"/>
              <a:t>4/27/2014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6</a:t>
            </a:fld>
            <a:endParaRPr lang="en-US"/>
          </a:p>
        </p:txBody>
      </p:sp>
      <p:sp>
        <p:nvSpPr>
          <p:cNvPr id="6" name="Footer Placeholder 5"/>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1852569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Inserting Data</a:t>
            </a:r>
            <a:endParaRPr lang="en-US" dirty="0"/>
          </a:p>
        </p:txBody>
      </p:sp>
      <p:sp>
        <p:nvSpPr>
          <p:cNvPr id="3" name="Content Placeholder 2"/>
          <p:cNvSpPr>
            <a:spLocks noGrp="1"/>
          </p:cNvSpPr>
          <p:nvPr>
            <p:ph idx="1"/>
          </p:nvPr>
        </p:nvSpPr>
        <p:spPr/>
        <p:txBody>
          <a:bodyPr/>
          <a:lstStyle/>
          <a:p>
            <a:r>
              <a:rPr lang="en-US" dirty="0" smtClean="0"/>
              <a:t>There three ways to insert data into the child tables.</a:t>
            </a:r>
          </a:p>
          <a:p>
            <a:pPr lvl="1"/>
            <a:r>
              <a:rPr lang="en-US" dirty="0" smtClean="0"/>
              <a:t>Directly into the Child Table</a:t>
            </a:r>
          </a:p>
          <a:p>
            <a:pPr lvl="1"/>
            <a:r>
              <a:rPr lang="en-US" dirty="0" smtClean="0"/>
              <a:t>Parent Table Trigger</a:t>
            </a:r>
          </a:p>
          <a:p>
            <a:pPr lvl="1"/>
            <a:r>
              <a:rPr lang="en-US" dirty="0" smtClean="0"/>
              <a:t>Parent Table Rules</a:t>
            </a:r>
            <a:endParaRPr lang="en-US" dirty="0"/>
          </a:p>
        </p:txBody>
      </p:sp>
      <p:sp>
        <p:nvSpPr>
          <p:cNvPr id="5" name="Date Placeholder 4"/>
          <p:cNvSpPr>
            <a:spLocks noGrp="1"/>
          </p:cNvSpPr>
          <p:nvPr>
            <p:ph type="dt" sz="half" idx="10"/>
          </p:nvPr>
        </p:nvSpPr>
        <p:spPr/>
        <p:txBody>
          <a:bodyPr/>
          <a:lstStyle/>
          <a:p>
            <a:r>
              <a:rPr lang="en-US" dirty="0" smtClean="0"/>
              <a:t>4/27/2014</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7</a:t>
            </a:fld>
            <a:endParaRPr lang="en-US"/>
          </a:p>
        </p:txBody>
      </p:sp>
      <p:sp>
        <p:nvSpPr>
          <p:cNvPr id="7" name="Footer Placeholder 6"/>
          <p:cNvSpPr>
            <a:spLocks noGrp="1"/>
          </p:cNvSpPr>
          <p:nvPr>
            <p:ph type="ftr" sz="quarter" idx="12"/>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3828579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Inserting Data Directly</a:t>
            </a:r>
            <a:endParaRPr lang="en-US" dirty="0"/>
          </a:p>
        </p:txBody>
      </p:sp>
      <p:sp>
        <p:nvSpPr>
          <p:cNvPr id="3" name="Content Placeholder 2"/>
          <p:cNvSpPr>
            <a:spLocks noGrp="1"/>
          </p:cNvSpPr>
          <p:nvPr>
            <p:ph sz="quarter" idx="13"/>
          </p:nvPr>
        </p:nvSpPr>
        <p:spPr/>
        <p:txBody>
          <a:bodyPr>
            <a:normAutofit lnSpcReduction="10000"/>
          </a:bodyPr>
          <a:lstStyle/>
          <a:p>
            <a:r>
              <a:rPr lang="en-US" dirty="0" smtClean="0"/>
              <a:t>If you reload the data on a schedule, such as a </a:t>
            </a:r>
            <a:r>
              <a:rPr lang="en-US" dirty="0" err="1" smtClean="0"/>
              <a:t>cron</a:t>
            </a:r>
            <a:r>
              <a:rPr lang="en-US" dirty="0" smtClean="0"/>
              <a:t> job, there are some benefits to this since we can quickly truncate the table and then reload the data via a COPY command.</a:t>
            </a:r>
          </a:p>
          <a:p>
            <a:r>
              <a:rPr lang="en-US" dirty="0" smtClean="0"/>
              <a:t>Any query that tries to read this sub table during the transaction will wait until the COMMIT completes.</a:t>
            </a:r>
            <a:endParaRPr lang="en-US" dirty="0"/>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BEGIN</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TRUNCATE</a:t>
            </a:r>
            <a:r>
              <a:rPr lang="en-US" sz="1000" dirty="0">
                <a:solidFill>
                  <a:srgbClr val="000000"/>
                </a:solidFill>
                <a:latin typeface="Consolas"/>
              </a:rPr>
              <a:t> </a:t>
            </a:r>
            <a:r>
              <a:rPr lang="en-US" sz="1000" dirty="0">
                <a:solidFill>
                  <a:srgbClr val="0000FF"/>
                </a:solidFill>
                <a:latin typeface="Consolas"/>
              </a:rPr>
              <a:t>TABLE</a:t>
            </a:r>
            <a:r>
              <a:rPr lang="en-US" sz="1000" dirty="0">
                <a:solidFill>
                  <a:srgbClr val="000000"/>
                </a:solidFill>
                <a:latin typeface="Consolas"/>
              </a:rPr>
              <a:t> journal_201403; </a:t>
            </a:r>
            <a:r>
              <a:rPr lang="en-US" sz="1000" dirty="0" smtClean="0">
                <a:solidFill>
                  <a:srgbClr val="000000"/>
                </a:solidFill>
                <a:latin typeface="Consolas"/>
              </a:rPr>
              <a:t/>
            </a:r>
            <a:br>
              <a:rPr lang="en-US" sz="1000" dirty="0" smtClean="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COPY</a:t>
            </a:r>
            <a:r>
              <a:rPr lang="en-US" sz="1000" dirty="0">
                <a:solidFill>
                  <a:srgbClr val="000000"/>
                </a:solidFill>
                <a:latin typeface="Consolas"/>
              </a:rPr>
              <a:t> journal_201403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FROM</a:t>
            </a:r>
            <a:r>
              <a:rPr lang="en-US" sz="1000" dirty="0" smtClean="0">
                <a:solidFill>
                  <a:srgbClr val="000000"/>
                </a:solidFill>
                <a:latin typeface="Consolas"/>
              </a:rPr>
              <a:t> </a:t>
            </a:r>
            <a:r>
              <a:rPr lang="en-US" sz="1000" dirty="0">
                <a:solidFill>
                  <a:srgbClr val="000000"/>
                </a:solidFill>
                <a:latin typeface="Consolas"/>
              </a:rPr>
              <a:t>STDIN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WITH</a:t>
            </a:r>
            <a:r>
              <a:rPr lang="en-US" sz="1000" dirty="0" smtClean="0">
                <a:solidFill>
                  <a:srgbClr val="000000"/>
                </a:solidFill>
                <a:latin typeface="Consolas"/>
              </a:rPr>
              <a:t> </a:t>
            </a:r>
            <a:r>
              <a:rPr lang="en-US" sz="1000" dirty="0">
                <a:solidFill>
                  <a:srgbClr val="000000"/>
                </a:solidFill>
                <a:latin typeface="Consolas"/>
              </a:rPr>
              <a:t>HEADER TRUE,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DELIMITER </a:t>
            </a:r>
            <a:r>
              <a:rPr lang="en-US" sz="1000" dirty="0">
                <a:solidFill>
                  <a:srgbClr val="FF0000"/>
                </a:solidFill>
                <a:latin typeface="Consolas"/>
              </a:rPr>
              <a:t>'|'</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COMMIT</a:t>
            </a:r>
            <a:r>
              <a:rPr lang="en-US" sz="1000" dirty="0">
                <a:solidFill>
                  <a:srgbClr val="000000"/>
                </a:solidFill>
                <a:latin typeface="Consolas"/>
              </a:rPr>
              <a:t>; </a:t>
            </a:r>
            <a:endParaRPr lang="en-US" sz="1000" dirty="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8</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3029329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via Trigger</a:t>
            </a:r>
            <a:endParaRPr lang="en-US" dirty="0"/>
          </a:p>
        </p:txBody>
      </p:sp>
      <p:sp>
        <p:nvSpPr>
          <p:cNvPr id="3" name="Content Placeholder 2"/>
          <p:cNvSpPr>
            <a:spLocks noGrp="1"/>
          </p:cNvSpPr>
          <p:nvPr>
            <p:ph sz="quarter" idx="13"/>
          </p:nvPr>
        </p:nvSpPr>
        <p:spPr/>
        <p:txBody>
          <a:bodyPr>
            <a:normAutofit lnSpcReduction="10000"/>
          </a:bodyPr>
          <a:lstStyle/>
          <a:p>
            <a:r>
              <a:rPr lang="en-US" dirty="0" smtClean="0"/>
              <a:t>If you reload the data on a schedule, such as a </a:t>
            </a:r>
            <a:r>
              <a:rPr lang="en-US" dirty="0" err="1" smtClean="0"/>
              <a:t>cron</a:t>
            </a:r>
            <a:r>
              <a:rPr lang="en-US" dirty="0" smtClean="0"/>
              <a:t> job, there are some benefits to this since we can quickly truncate the table and then reload the data via a COPY command.</a:t>
            </a:r>
          </a:p>
          <a:p>
            <a:r>
              <a:rPr lang="en-US" dirty="0" smtClean="0"/>
              <a:t>Any query that tries to read this sub table during the transaction will wait until the COMMIT completes.</a:t>
            </a:r>
            <a:endParaRPr lang="en-US" dirty="0"/>
          </a:p>
        </p:txBody>
      </p:sp>
      <p:sp>
        <p:nvSpPr>
          <p:cNvPr id="4" name="Content Placeholder 3"/>
          <p:cNvSpPr>
            <a:spLocks noGrp="1"/>
          </p:cNvSpPr>
          <p:nvPr>
            <p:ph sz="quarter" idx="14"/>
          </p:nvPr>
        </p:nvSpPr>
        <p:spPr>
          <a:xfrm>
            <a:off x="4648200" y="1485900"/>
            <a:ext cx="4038600" cy="3448050"/>
          </a:xfrm>
        </p:spPr>
        <p:txBody>
          <a:bodyPr>
            <a:normAutofit fontScale="92500"/>
          </a:bodyPr>
          <a:lstStyle/>
          <a:p>
            <a:pPr marL="0" indent="0">
              <a:buNone/>
            </a:pPr>
            <a:r>
              <a:rPr lang="en-US" sz="900" dirty="0">
                <a:solidFill>
                  <a:srgbClr val="0000FF"/>
                </a:solidFill>
                <a:latin typeface="Consolas"/>
              </a:rPr>
              <a:t>CREATE</a:t>
            </a:r>
            <a:r>
              <a:rPr lang="en-US" sz="900" dirty="0">
                <a:solidFill>
                  <a:srgbClr val="000000"/>
                </a:solidFill>
                <a:latin typeface="Consolas"/>
              </a:rPr>
              <a:t> </a:t>
            </a:r>
            <a:r>
              <a:rPr lang="en-US" sz="900" dirty="0">
                <a:solidFill>
                  <a:srgbClr val="808080"/>
                </a:solidFill>
                <a:latin typeface="Consolas"/>
              </a:rPr>
              <a:t>OR</a:t>
            </a:r>
            <a:r>
              <a:rPr lang="en-US" sz="900" dirty="0">
                <a:solidFill>
                  <a:srgbClr val="000000"/>
                </a:solidFill>
                <a:latin typeface="Consolas"/>
              </a:rPr>
              <a:t> </a:t>
            </a:r>
            <a:r>
              <a:rPr lang="en-US" sz="900" dirty="0">
                <a:solidFill>
                  <a:srgbClr val="FF00FF"/>
                </a:solidFill>
                <a:latin typeface="Consolas"/>
              </a:rPr>
              <a:t>REPLACE</a:t>
            </a:r>
            <a:r>
              <a:rPr lang="en-US" sz="900" dirty="0">
                <a:solidFill>
                  <a:srgbClr val="000000"/>
                </a:solidFill>
                <a:latin typeface="Consolas"/>
              </a:rPr>
              <a:t> </a:t>
            </a:r>
            <a:r>
              <a:rPr lang="en-US" sz="900" dirty="0">
                <a:solidFill>
                  <a:srgbClr val="0000FF"/>
                </a:solidFill>
                <a:latin typeface="Consolas"/>
              </a:rPr>
              <a:t>FUNCTION</a:t>
            </a:r>
            <a:r>
              <a:rPr lang="en-US" sz="900" dirty="0">
                <a:solidFill>
                  <a:srgbClr val="000000"/>
                </a:solidFill>
                <a:latin typeface="Consolas"/>
              </a:rPr>
              <a:t> </a:t>
            </a:r>
            <a:r>
              <a:rPr lang="en-US" sz="900" dirty="0" err="1">
                <a:solidFill>
                  <a:srgbClr val="000000"/>
                </a:solidFill>
                <a:latin typeface="Consolas"/>
              </a:rPr>
              <a:t>journal_trigger_func</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RETURNS</a:t>
            </a:r>
            <a:r>
              <a:rPr lang="en-US" sz="900" dirty="0">
                <a:solidFill>
                  <a:srgbClr val="000000"/>
                </a:solidFill>
                <a:latin typeface="Consolas"/>
              </a:rPr>
              <a:t> </a:t>
            </a:r>
            <a:r>
              <a:rPr lang="en-US" sz="900" dirty="0">
                <a:solidFill>
                  <a:srgbClr val="0000FF"/>
                </a:solidFill>
                <a:latin typeface="Consolas"/>
              </a:rPr>
              <a:t>TRIGGER</a:t>
            </a:r>
            <a:r>
              <a:rPr lang="en-US" sz="900" dirty="0">
                <a:solidFill>
                  <a:srgbClr val="000000"/>
                </a:solidFill>
                <a:latin typeface="Consolas"/>
              </a:rPr>
              <a:t> </a:t>
            </a:r>
            <a:r>
              <a:rPr lang="en-US" sz="900" dirty="0">
                <a:solidFill>
                  <a:srgbClr val="0000FF"/>
                </a:solidFill>
                <a:latin typeface="Consolas"/>
              </a:rPr>
              <a:t>AS</a:t>
            </a:r>
            <a:r>
              <a:rPr lang="en-US" sz="900" dirty="0">
                <a:solidFill>
                  <a:srgbClr val="000000"/>
                </a:solidFill>
                <a:latin typeface="Consolas"/>
              </a:rPr>
              <a:t> $$ </a:t>
            </a:r>
            <a:br>
              <a:rPr lang="en-US" sz="900" dirty="0">
                <a:solidFill>
                  <a:srgbClr val="000000"/>
                </a:solidFill>
                <a:latin typeface="Consolas"/>
              </a:rPr>
            </a:br>
            <a:r>
              <a:rPr lang="en-US" sz="900" dirty="0">
                <a:solidFill>
                  <a:srgbClr val="000000"/>
                </a:solidFill>
                <a:latin typeface="Consolas"/>
              </a:rPr>
              <a:t>DEFINE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subtable</a:t>
            </a:r>
            <a:r>
              <a:rPr lang="en-US" sz="900" dirty="0">
                <a:solidFill>
                  <a:srgbClr val="000000"/>
                </a:solidFill>
                <a:latin typeface="Consolas"/>
              </a:rPr>
              <a:t> </a:t>
            </a:r>
            <a:r>
              <a:rPr lang="en-US" sz="900" dirty="0">
                <a:solidFill>
                  <a:srgbClr val="0000FF"/>
                </a:solidFill>
                <a:latin typeface="Consolas"/>
              </a:rPr>
              <a:t>TEXT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old_subtable</a:t>
            </a:r>
            <a:r>
              <a:rPr lang="en-US" sz="900" dirty="0">
                <a:solidFill>
                  <a:srgbClr val="000000"/>
                </a:solidFill>
                <a:latin typeface="Consolas"/>
              </a:rPr>
              <a:t> </a:t>
            </a:r>
            <a:r>
              <a:rPr lang="en-US" sz="900" dirty="0">
                <a:solidFill>
                  <a:srgbClr val="0000FF"/>
                </a:solidFill>
                <a:latin typeface="Consolas"/>
              </a:rPr>
              <a:t>TEXT</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BEGIN</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IF</a:t>
            </a:r>
            <a:r>
              <a:rPr lang="en-US" sz="900" dirty="0">
                <a:solidFill>
                  <a:srgbClr val="000000"/>
                </a:solidFill>
                <a:latin typeface="Consolas"/>
              </a:rPr>
              <a:t> (TG_OP </a:t>
            </a:r>
            <a:r>
              <a:rPr lang="en-US" sz="900" dirty="0">
                <a:solidFill>
                  <a:srgbClr val="808080"/>
                </a:solidFill>
                <a:latin typeface="Consolas"/>
              </a:rPr>
              <a:t>=</a:t>
            </a:r>
            <a:r>
              <a:rPr lang="en-US" sz="900" dirty="0">
                <a:solidFill>
                  <a:srgbClr val="000000"/>
                </a:solidFill>
                <a:latin typeface="Consolas"/>
              </a:rPr>
              <a:t> </a:t>
            </a:r>
            <a:r>
              <a:rPr lang="en-US" sz="900" dirty="0">
                <a:solidFill>
                  <a:srgbClr val="FF0000"/>
                </a:solidFill>
                <a:latin typeface="Consolas"/>
              </a:rPr>
              <a:t>'INSERT'</a:t>
            </a:r>
            <a:r>
              <a:rPr lang="en-US" sz="900" dirty="0">
                <a:solidFill>
                  <a:srgbClr val="000000"/>
                </a:solidFill>
                <a:latin typeface="Consolas"/>
              </a:rPr>
              <a:t>) </a:t>
            </a:r>
            <a:r>
              <a:rPr lang="en-US" sz="900" dirty="0">
                <a:solidFill>
                  <a:srgbClr val="0000FF"/>
                </a:solidFill>
                <a:latin typeface="Consolas"/>
              </a:rPr>
              <a:t>THEN</a:t>
            </a: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  </a:t>
            </a:r>
            <a:r>
              <a:rPr lang="en-US" sz="900" dirty="0" smtClean="0">
                <a:solidFill>
                  <a:srgbClr val="000000"/>
                </a:solidFill>
                <a:latin typeface="Consolas"/>
              </a:rPr>
              <a:t>…</a:t>
            </a: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ELSIF</a:t>
            </a:r>
            <a:r>
              <a:rPr lang="en-US" sz="900" dirty="0">
                <a:solidFill>
                  <a:srgbClr val="000000"/>
                </a:solidFill>
                <a:latin typeface="Consolas"/>
              </a:rPr>
              <a:t> (</a:t>
            </a:r>
            <a:r>
              <a:rPr lang="en-US" sz="900" dirty="0" smtClean="0">
                <a:solidFill>
                  <a:srgbClr val="000000"/>
                </a:solidFill>
                <a:latin typeface="Consolas"/>
              </a:rPr>
              <a:t>TG_OP </a:t>
            </a:r>
            <a:r>
              <a:rPr lang="en-US" sz="900" dirty="0" smtClean="0">
                <a:solidFill>
                  <a:srgbClr val="808080"/>
                </a:solidFill>
                <a:latin typeface="Consolas"/>
              </a:rPr>
              <a:t>=</a:t>
            </a:r>
            <a:r>
              <a:rPr lang="en-US" sz="900" dirty="0" smtClean="0">
                <a:solidFill>
                  <a:srgbClr val="000000"/>
                </a:solidFill>
                <a:latin typeface="Consolas"/>
              </a:rPr>
              <a:t> </a:t>
            </a:r>
            <a:r>
              <a:rPr lang="en-US" sz="900" dirty="0">
                <a:solidFill>
                  <a:srgbClr val="FF0000"/>
                </a:solidFill>
                <a:latin typeface="Consolas"/>
              </a:rPr>
              <a:t>'DELETE'</a:t>
            </a:r>
            <a:r>
              <a:rPr lang="en-US" sz="900" dirty="0">
                <a:solidFill>
                  <a:srgbClr val="000000"/>
                </a:solidFill>
                <a:latin typeface="Consolas"/>
              </a:rPr>
              <a:t>) </a:t>
            </a:r>
            <a:r>
              <a:rPr lang="en-US" sz="900" dirty="0">
                <a:solidFill>
                  <a:srgbClr val="0000FF"/>
                </a:solidFill>
                <a:latin typeface="Consolas"/>
              </a:rPr>
              <a:t>THEN</a:t>
            </a:r>
            <a:r>
              <a:rPr lang="en-US" sz="900" dirty="0">
                <a:solidFill>
                  <a:srgbClr val="000000"/>
                </a:solidFill>
                <a:latin typeface="Consolas"/>
              </a:rPr>
              <a:t/>
            </a:r>
            <a:br>
              <a:rPr lang="en-US" sz="900" dirty="0">
                <a:solidFill>
                  <a:srgbClr val="000000"/>
                </a:solidFill>
                <a:latin typeface="Consolas"/>
              </a:rPr>
            </a:br>
            <a:r>
              <a:rPr lang="en-US" sz="900" dirty="0" smtClean="0">
                <a:solidFill>
                  <a:srgbClr val="000000"/>
                </a:solidFill>
                <a:latin typeface="Consolas"/>
              </a:rPr>
              <a:t>  …</a:t>
            </a: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ELSIF</a:t>
            </a:r>
            <a:r>
              <a:rPr lang="en-US" sz="900" dirty="0">
                <a:solidFill>
                  <a:srgbClr val="000000"/>
                </a:solidFill>
                <a:latin typeface="Consolas"/>
              </a:rPr>
              <a:t> (</a:t>
            </a:r>
            <a:r>
              <a:rPr lang="en-US" sz="900" dirty="0" smtClean="0">
                <a:solidFill>
                  <a:srgbClr val="000000"/>
                </a:solidFill>
                <a:latin typeface="Consolas"/>
              </a:rPr>
              <a:t>TG_OP </a:t>
            </a:r>
            <a:r>
              <a:rPr lang="en-US" sz="900" dirty="0" smtClean="0">
                <a:solidFill>
                  <a:srgbClr val="808080"/>
                </a:solidFill>
                <a:latin typeface="Consolas"/>
              </a:rPr>
              <a:t>=</a:t>
            </a:r>
            <a:r>
              <a:rPr lang="en-US" sz="900" dirty="0" smtClean="0">
                <a:solidFill>
                  <a:srgbClr val="000000"/>
                </a:solidFill>
                <a:latin typeface="Consolas"/>
              </a:rPr>
              <a:t> </a:t>
            </a:r>
            <a:r>
              <a:rPr lang="en-US" sz="900" dirty="0">
                <a:solidFill>
                  <a:srgbClr val="FF0000"/>
                </a:solidFill>
                <a:latin typeface="Consolas"/>
              </a:rPr>
              <a:t>'UPDATE'</a:t>
            </a:r>
            <a:r>
              <a:rPr lang="en-US" sz="900" dirty="0">
                <a:solidFill>
                  <a:srgbClr val="000000"/>
                </a:solidFill>
                <a:latin typeface="Consolas"/>
              </a:rPr>
              <a:t>) </a:t>
            </a:r>
            <a:r>
              <a:rPr lang="en-US" sz="900" dirty="0">
                <a:solidFill>
                  <a:srgbClr val="0000FF"/>
                </a:solidFill>
                <a:latin typeface="Consolas"/>
              </a:rPr>
              <a:t>THEN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smtClean="0">
                <a:solidFill>
                  <a:srgbClr val="000000"/>
                </a:solidFill>
                <a:latin typeface="Consolas"/>
              </a:rPr>
              <a:t>…</a:t>
            </a: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ELSE</a:t>
            </a: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    RAISE EXCEPTION </a:t>
            </a:r>
            <a:r>
              <a:rPr lang="en-US" sz="900" dirty="0">
                <a:solidFill>
                  <a:srgbClr val="FF0000"/>
                </a:solidFill>
                <a:latin typeface="Consolas"/>
              </a:rPr>
              <a:t>'% is not supported via the journal table!'</a:t>
            </a:r>
            <a:r>
              <a:rPr lang="en-US" sz="900" dirty="0">
                <a:solidFill>
                  <a:srgbClr val="000000"/>
                </a:solidFill>
                <a:latin typeface="Consolas"/>
              </a:rPr>
              <a:t>, TG_OP; </a:t>
            </a:r>
            <a:br>
              <a:rPr lang="en-US" sz="900" dirty="0">
                <a:solidFill>
                  <a:srgbClr val="000000"/>
                </a:solidFill>
                <a:latin typeface="Consolas"/>
              </a:rPr>
            </a:br>
            <a:r>
              <a:rPr lang="en-US" sz="900" dirty="0">
                <a:solidFill>
                  <a:srgbClr val="0000FF"/>
                </a:solidFill>
                <a:latin typeface="Consolas"/>
              </a:rPr>
              <a:t>END</a:t>
            </a:r>
            <a:r>
              <a:rPr lang="en-US" sz="900" dirty="0">
                <a:solidFill>
                  <a:srgbClr val="000000"/>
                </a:solidFill>
                <a:latin typeface="Consolas"/>
              </a:rPr>
              <a:t> </a:t>
            </a:r>
            <a:r>
              <a:rPr lang="en-US" sz="900" dirty="0">
                <a:solidFill>
                  <a:srgbClr val="0000FF"/>
                </a:solidFill>
                <a:latin typeface="Consolas"/>
              </a:rPr>
              <a:t>IF</a:t>
            </a:r>
            <a:r>
              <a:rPr lang="en-US" sz="900" dirty="0">
                <a:solidFill>
                  <a:srgbClr val="000000"/>
                </a:solidFill>
                <a:latin typeface="Consolas"/>
              </a:rPr>
              <a:t>;</a:t>
            </a:r>
            <a:br>
              <a:rPr lang="en-US" sz="900" dirty="0">
                <a:solidFill>
                  <a:srgbClr val="000000"/>
                </a:solidFill>
                <a:latin typeface="Consolas"/>
              </a:rPr>
            </a:br>
            <a:r>
              <a:rPr lang="en-US" sz="900" dirty="0">
                <a:solidFill>
                  <a:srgbClr val="0000FF"/>
                </a:solidFill>
                <a:latin typeface="Consolas"/>
              </a:rPr>
              <a:t>RETURN</a:t>
            </a:r>
            <a:r>
              <a:rPr lang="en-US" sz="900" dirty="0">
                <a:solidFill>
                  <a:srgbClr val="000000"/>
                </a:solidFill>
                <a:latin typeface="Consolas"/>
              </a:rPr>
              <a:t> </a:t>
            </a:r>
            <a:r>
              <a:rPr lang="en-US" sz="900" dirty="0">
                <a:solidFill>
                  <a:srgbClr val="0000FF"/>
                </a:solidFill>
                <a:latin typeface="Consolas"/>
              </a:rPr>
              <a:t>NULL</a:t>
            </a:r>
            <a:r>
              <a:rPr lang="en-US" sz="900" dirty="0">
                <a:solidFill>
                  <a:srgbClr val="000000"/>
                </a:solidFill>
                <a:latin typeface="Consolas"/>
              </a:rPr>
              <a:t>; </a:t>
            </a:r>
            <a:r>
              <a:rPr lang="en-US" sz="900" dirty="0">
                <a:solidFill>
                  <a:srgbClr val="008080"/>
                </a:solidFill>
                <a:latin typeface="Consolas"/>
              </a:rPr>
              <a:t>-- Abort write to parent table</a:t>
            </a:r>
            <a:br>
              <a:rPr lang="en-US" sz="900" dirty="0">
                <a:solidFill>
                  <a:srgbClr val="008080"/>
                </a:solidFill>
                <a:latin typeface="Consolas"/>
              </a:rPr>
            </a:br>
            <a:r>
              <a:rPr lang="en-US" sz="900" dirty="0" smtClean="0">
                <a:solidFill>
                  <a:srgbClr val="000000"/>
                </a:solidFill>
                <a:latin typeface="Consolas"/>
              </a:rPr>
              <a:t>EXCEPTION WHEN OTHERS THEN</a:t>
            </a: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    RAISE EXCEPTION </a:t>
            </a:r>
            <a:r>
              <a:rPr lang="en-US" sz="900" dirty="0">
                <a:solidFill>
                  <a:srgbClr val="FF0000"/>
                </a:solidFill>
                <a:latin typeface="Consolas"/>
              </a:rPr>
              <a:t>'</a:t>
            </a:r>
            <a:r>
              <a:rPr lang="en-US" sz="900" dirty="0" smtClean="0">
                <a:solidFill>
                  <a:srgbClr val="FF0000"/>
                </a:solidFill>
                <a:latin typeface="Consolas"/>
              </a:rPr>
              <a:t>Writing </a:t>
            </a:r>
            <a:r>
              <a:rPr lang="en-US" sz="900" dirty="0">
                <a:solidFill>
                  <a:srgbClr val="FF0000"/>
                </a:solidFill>
                <a:latin typeface="Consolas"/>
              </a:rPr>
              <a:t>journal child table failed!'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RETURN</a:t>
            </a:r>
            <a:r>
              <a:rPr lang="en-US" sz="900" dirty="0">
                <a:solidFill>
                  <a:srgbClr val="000000"/>
                </a:solidFill>
                <a:latin typeface="Consolas"/>
              </a:rPr>
              <a:t> </a:t>
            </a:r>
            <a:r>
              <a:rPr lang="en-US" sz="900" dirty="0">
                <a:solidFill>
                  <a:srgbClr val="0000FF"/>
                </a:solidFill>
                <a:latin typeface="Consolas"/>
              </a:rPr>
              <a:t>NULL</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END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LANGUAGE </a:t>
            </a:r>
            <a:r>
              <a:rPr lang="en-US" sz="900" dirty="0" err="1">
                <a:solidFill>
                  <a:srgbClr val="000000"/>
                </a:solidFill>
                <a:latin typeface="Consolas"/>
              </a:rPr>
              <a:t>plpgsql</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CREATE</a:t>
            </a:r>
            <a:r>
              <a:rPr lang="en-US" sz="900" dirty="0">
                <a:solidFill>
                  <a:srgbClr val="000000"/>
                </a:solidFill>
                <a:latin typeface="Consolas"/>
              </a:rPr>
              <a:t> </a:t>
            </a:r>
            <a:r>
              <a:rPr lang="en-US" sz="900" dirty="0">
                <a:solidFill>
                  <a:srgbClr val="0000FF"/>
                </a:solidFill>
                <a:latin typeface="Consolas"/>
              </a:rPr>
              <a:t>TRIGGER</a:t>
            </a:r>
            <a:r>
              <a:rPr lang="en-US" sz="900" dirty="0">
                <a:solidFill>
                  <a:srgbClr val="000000"/>
                </a:solidFill>
                <a:latin typeface="Consolas"/>
              </a:rPr>
              <a:t> </a:t>
            </a:r>
            <a:r>
              <a:rPr lang="en-US" sz="900" dirty="0" err="1">
                <a:solidFill>
                  <a:srgbClr val="000000"/>
                </a:solidFill>
                <a:latin typeface="Consolas"/>
              </a:rPr>
              <a:t>journal_trigger</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BEFORE </a:t>
            </a:r>
            <a:r>
              <a:rPr lang="en-US" sz="900" dirty="0">
                <a:solidFill>
                  <a:srgbClr val="0000FF"/>
                </a:solidFill>
                <a:latin typeface="Consolas"/>
              </a:rPr>
              <a:t>INSERT</a:t>
            </a:r>
            <a:r>
              <a:rPr lang="en-US" sz="900" dirty="0">
                <a:solidFill>
                  <a:srgbClr val="000000"/>
                </a:solidFill>
                <a:latin typeface="Consolas"/>
              </a:rPr>
              <a:t>, </a:t>
            </a:r>
            <a:r>
              <a:rPr lang="en-US" sz="900" dirty="0">
                <a:solidFill>
                  <a:srgbClr val="0000FF"/>
                </a:solidFill>
                <a:latin typeface="Consolas"/>
              </a:rPr>
              <a:t>UPDATE</a:t>
            </a:r>
            <a:r>
              <a:rPr lang="en-US" sz="900" dirty="0">
                <a:solidFill>
                  <a:srgbClr val="000000"/>
                </a:solidFill>
                <a:latin typeface="Consolas"/>
              </a:rPr>
              <a:t>, </a:t>
            </a:r>
            <a:r>
              <a:rPr lang="en-US" sz="900" dirty="0">
                <a:solidFill>
                  <a:srgbClr val="0000FF"/>
                </a:solidFill>
                <a:latin typeface="Consolas"/>
              </a:rPr>
              <a:t>DELETE</a:t>
            </a:r>
            <a:r>
              <a:rPr lang="en-US" sz="900" dirty="0">
                <a:solidFill>
                  <a:srgbClr val="000000"/>
                </a:solidFill>
                <a:latin typeface="Consolas"/>
              </a:rPr>
              <a:t> </a:t>
            </a:r>
            <a:r>
              <a:rPr lang="en-US" sz="900" dirty="0">
                <a:solidFill>
                  <a:srgbClr val="0000FF"/>
                </a:solidFill>
                <a:latin typeface="Consolas"/>
              </a:rPr>
              <a:t>ON</a:t>
            </a:r>
            <a:r>
              <a:rPr lang="en-US" sz="900" dirty="0">
                <a:solidFill>
                  <a:srgbClr val="000000"/>
                </a:solidFill>
                <a:latin typeface="Consolas"/>
              </a:rPr>
              <a:t> journal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FOR</a:t>
            </a:r>
            <a:r>
              <a:rPr lang="en-US" sz="900" dirty="0">
                <a:solidFill>
                  <a:srgbClr val="000000"/>
                </a:solidFill>
                <a:latin typeface="Consolas"/>
              </a:rPr>
              <a:t> EACH ROW </a:t>
            </a:r>
            <a:r>
              <a:rPr lang="en-US" sz="900" dirty="0">
                <a:solidFill>
                  <a:srgbClr val="0000FF"/>
                </a:solidFill>
                <a:latin typeface="Consolas"/>
              </a:rPr>
              <a:t>EXECUTE</a:t>
            </a:r>
            <a:r>
              <a:rPr lang="en-US" sz="900" dirty="0">
                <a:solidFill>
                  <a:srgbClr val="000000"/>
                </a:solidFill>
                <a:latin typeface="Consolas"/>
              </a:rPr>
              <a:t> </a:t>
            </a:r>
            <a:r>
              <a:rPr lang="en-US" sz="900" dirty="0">
                <a:solidFill>
                  <a:srgbClr val="0000FF"/>
                </a:solidFill>
                <a:latin typeface="Consolas"/>
              </a:rPr>
              <a:t>PROCEDURE</a:t>
            </a:r>
            <a:r>
              <a:rPr lang="en-US" sz="900" dirty="0">
                <a:solidFill>
                  <a:srgbClr val="000000"/>
                </a:solidFill>
                <a:latin typeface="Consolas"/>
              </a:rPr>
              <a:t> </a:t>
            </a:r>
            <a:r>
              <a:rPr lang="en-US" sz="900" dirty="0" err="1">
                <a:solidFill>
                  <a:srgbClr val="000000"/>
                </a:solidFill>
                <a:latin typeface="Consolas"/>
              </a:rPr>
              <a:t>journal_trigger_func</a:t>
            </a:r>
            <a:r>
              <a:rPr lang="en-US" sz="900" dirty="0">
                <a:solidFill>
                  <a:srgbClr val="000000"/>
                </a:solidFill>
                <a:latin typeface="Consolas"/>
              </a:rPr>
              <a:t>(); </a:t>
            </a:r>
            <a:br>
              <a:rPr lang="en-US" sz="900" dirty="0">
                <a:solidFill>
                  <a:srgbClr val="000000"/>
                </a:solidFill>
                <a:latin typeface="Consolas"/>
              </a:rPr>
            </a:br>
            <a:endParaRPr lang="en-US" sz="900" dirty="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9</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3858317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Inserting Data via Trigger</a:t>
            </a:r>
            <a:endParaRPr lang="en-US" dirty="0"/>
          </a:p>
        </p:txBody>
      </p:sp>
      <p:sp>
        <p:nvSpPr>
          <p:cNvPr id="3" name="Content Placeholder 2"/>
          <p:cNvSpPr>
            <a:spLocks noGrp="1"/>
          </p:cNvSpPr>
          <p:nvPr>
            <p:ph sz="quarter" idx="13"/>
          </p:nvPr>
        </p:nvSpPr>
        <p:spPr/>
        <p:txBody>
          <a:bodyPr>
            <a:normAutofit/>
          </a:bodyPr>
          <a:lstStyle/>
          <a:p>
            <a:r>
              <a:rPr lang="en-US" dirty="0" smtClean="0"/>
              <a:t>We need to create the table name that we want to insert into and then insert the data into the table.</a:t>
            </a:r>
          </a:p>
          <a:p>
            <a:r>
              <a:rPr lang="en-US" dirty="0" smtClean="0"/>
              <a:t>You can also create the child tables automatically from within this function if they do not exist.</a:t>
            </a:r>
            <a:endParaRPr lang="en-US" dirty="0"/>
          </a:p>
        </p:txBody>
      </p:sp>
      <p:sp>
        <p:nvSpPr>
          <p:cNvPr id="4" name="Content Placeholder 3"/>
          <p:cNvSpPr>
            <a:spLocks noGrp="1"/>
          </p:cNvSpPr>
          <p:nvPr>
            <p:ph sz="quarter" idx="14"/>
          </p:nvPr>
        </p:nvSpPr>
        <p:spPr>
          <a:xfrm>
            <a:off x="4648200" y="1485900"/>
            <a:ext cx="4038600" cy="3448050"/>
          </a:xfrm>
        </p:spPr>
        <p:txBody>
          <a:bodyPr>
            <a:normAutofit/>
          </a:bodyPr>
          <a:lstStyle/>
          <a:p>
            <a:pPr marL="0" indent="0">
              <a:buNone/>
            </a:pPr>
            <a:r>
              <a:rPr lang="en-US" sz="1000" dirty="0">
                <a:solidFill>
                  <a:schemeClr val="bg1">
                    <a:lumMod val="65000"/>
                  </a:schemeClr>
                </a:solidFill>
                <a:latin typeface="Consolas"/>
              </a:rPr>
              <a:t>IF (TG_OP = 'INSERT') THEN</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subtable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'journal_'</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date_part</a:t>
            </a:r>
            <a:r>
              <a:rPr lang="en-US" sz="1000" dirty="0">
                <a:solidFill>
                  <a:srgbClr val="000000"/>
                </a:solidFill>
                <a:latin typeface="Consolas"/>
              </a:rPr>
              <a:t>(</a:t>
            </a:r>
            <a:r>
              <a:rPr lang="en-US" sz="1000" dirty="0">
                <a:solidFill>
                  <a:srgbClr val="FF0000"/>
                </a:solidFill>
                <a:latin typeface="Consolas"/>
              </a:rPr>
              <a:t>'year'</a:t>
            </a:r>
            <a:r>
              <a:rPr lang="en-US" sz="1000" dirty="0">
                <a:solidFill>
                  <a:srgbClr val="000000"/>
                </a:solidFill>
                <a:latin typeface="Consolas"/>
              </a:rPr>
              <a:t>, </a:t>
            </a:r>
            <a:r>
              <a:rPr lang="en-US" sz="1000" dirty="0" err="1">
                <a:solidFill>
                  <a:srgbClr val="000000"/>
                </a:solidFill>
                <a:latin typeface="Consolas"/>
              </a:rPr>
              <a:t>NEW.record_timestamp</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date_part</a:t>
            </a:r>
            <a:r>
              <a:rPr lang="en-US" sz="1000" dirty="0">
                <a:solidFill>
                  <a:srgbClr val="000000"/>
                </a:solidFill>
                <a:latin typeface="Consolas"/>
              </a:rPr>
              <a:t>(</a:t>
            </a:r>
            <a:r>
              <a:rPr lang="en-US" sz="1000" dirty="0">
                <a:solidFill>
                  <a:srgbClr val="FF0000"/>
                </a:solidFill>
                <a:latin typeface="Consolas"/>
              </a:rPr>
              <a:t>'month'</a:t>
            </a:r>
            <a:r>
              <a:rPr lang="en-US" sz="1000" dirty="0">
                <a:solidFill>
                  <a:srgbClr val="000000"/>
                </a:solidFill>
                <a:latin typeface="Consolas"/>
              </a:rPr>
              <a:t>, </a:t>
            </a:r>
            <a:r>
              <a:rPr lang="en-US" sz="1000" dirty="0" err="1">
                <a:solidFill>
                  <a:srgbClr val="000000"/>
                </a:solidFill>
                <a:latin typeface="Consolas"/>
              </a:rPr>
              <a:t>NEW.record_timestamp</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008080"/>
                </a:solidFill>
                <a:latin typeface="Consolas"/>
              </a:rPr>
              <a:t>-- </a:t>
            </a:r>
            <a:r>
              <a:rPr lang="en-US" sz="1000" dirty="0">
                <a:solidFill>
                  <a:srgbClr val="008080"/>
                </a:solidFill>
                <a:latin typeface="Consolas"/>
              </a:rPr>
              <a:t>CREATE TABLE IF NOT EXISTS </a:t>
            </a:r>
            <a:r>
              <a:rPr lang="en-US" sz="1000" dirty="0" err="1" smtClean="0">
                <a:solidFill>
                  <a:srgbClr val="008080"/>
                </a:solidFill>
                <a:latin typeface="Consolas"/>
              </a:rPr>
              <a:t>subtable</a:t>
            </a:r>
            <a:r>
              <a:rPr lang="en-US" sz="1000" dirty="0" smtClean="0">
                <a:solidFill>
                  <a:srgbClr val="008080"/>
                </a:solidFill>
                <a:latin typeface="Consolas"/>
              </a:rPr>
              <a:t/>
            </a:r>
            <a:br>
              <a:rPr lang="en-US" sz="1000" dirty="0" smtClean="0">
                <a:solidFill>
                  <a:srgbClr val="008080"/>
                </a:solidFill>
                <a:latin typeface="Consolas"/>
              </a:rPr>
            </a:br>
            <a:r>
              <a:rPr lang="en-US" sz="1000" dirty="0">
                <a:solidFill>
                  <a:srgbClr val="000000"/>
                </a:solidFill>
                <a:latin typeface="Consolas"/>
              </a:rPr>
              <a:t>  </a:t>
            </a:r>
            <a:r>
              <a:rPr lang="en-US" sz="1000" dirty="0">
                <a:solidFill>
                  <a:srgbClr val="0000FF"/>
                </a:solidFill>
                <a:latin typeface="Consolas"/>
              </a:rPr>
              <a:t>IF</a:t>
            </a:r>
            <a:r>
              <a:rPr lang="en-US" sz="1000" dirty="0">
                <a:solidFill>
                  <a:srgbClr val="000000"/>
                </a:solidFill>
                <a:latin typeface="Consolas"/>
              </a:rPr>
              <a:t> length(</a:t>
            </a:r>
            <a:r>
              <a:rPr lang="en-US" sz="1000" dirty="0" err="1">
                <a:solidFill>
                  <a:srgbClr val="000000"/>
                </a:solidFill>
                <a:latin typeface="Consolas"/>
              </a:rPr>
              <a:t>subtable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14</a:t>
            </a:r>
            <a:r>
              <a:rPr lang="en-US" sz="1000" dirty="0">
                <a:solidFill>
                  <a:srgbClr val="000000"/>
                </a:solidFill>
                <a:latin typeface="Consolas"/>
              </a:rPr>
              <a:t> </a:t>
            </a:r>
            <a:r>
              <a:rPr lang="en-US" sz="1000" dirty="0">
                <a:solidFill>
                  <a:srgbClr val="0000FF"/>
                </a:solidFill>
                <a:latin typeface="Consolas"/>
              </a:rPr>
              <a:t>THEN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EXECUTE</a:t>
            </a:r>
            <a:r>
              <a:rPr lang="en-US" sz="1000" dirty="0">
                <a:solidFill>
                  <a:srgbClr val="000000"/>
                </a:solidFill>
                <a:latin typeface="Consolas"/>
              </a:rPr>
              <a:t> </a:t>
            </a:r>
            <a:r>
              <a:rPr lang="en-US" sz="1000" dirty="0">
                <a:solidFill>
                  <a:srgbClr val="FF0000"/>
                </a:solidFill>
                <a:latin typeface="Consolas"/>
              </a:rPr>
              <a:t>'INSERT INTO $1 VALUES (($2</a:t>
            </a:r>
            <a:r>
              <a:rPr lang="en-US" sz="1000" dirty="0" smtClean="0">
                <a:solidFill>
                  <a:srgbClr val="FF0000"/>
                </a:solidFill>
                <a:latin typeface="Consolas"/>
              </a:rPr>
              <a:t>).*);'</a:t>
            </a:r>
            <a:br>
              <a:rPr lang="en-US" sz="1000" dirty="0" smtClean="0">
                <a:solidFill>
                  <a:srgbClr val="FF0000"/>
                </a:solidFill>
                <a:latin typeface="Consolas"/>
              </a:rPr>
            </a:br>
            <a:r>
              <a:rPr lang="en-US" sz="1000" dirty="0" smtClean="0">
                <a:solidFill>
                  <a:srgbClr val="FF0000"/>
                </a:solidFill>
                <a:latin typeface="Consolas"/>
              </a:rPr>
              <a:t>      </a:t>
            </a:r>
            <a:r>
              <a:rPr lang="en-US" sz="1000" dirty="0" smtClean="0">
                <a:solidFill>
                  <a:srgbClr val="0000FF"/>
                </a:solidFill>
                <a:latin typeface="Consolas"/>
              </a:rPr>
              <a:t>USING</a:t>
            </a:r>
            <a:r>
              <a:rPr lang="en-US" sz="1000" dirty="0" smtClean="0">
                <a:solidFill>
                  <a:srgbClr val="000000"/>
                </a:solidFill>
                <a:latin typeface="Consolas"/>
              </a:rPr>
              <a:t> </a:t>
            </a:r>
            <a:r>
              <a:rPr lang="en-US" sz="1000" dirty="0" err="1">
                <a:solidFill>
                  <a:srgbClr val="000000"/>
                </a:solidFill>
                <a:latin typeface="Consolas"/>
              </a:rPr>
              <a:t>quote_ident</a:t>
            </a:r>
            <a:r>
              <a:rPr lang="en-US" sz="1000" dirty="0">
                <a:solidFill>
                  <a:srgbClr val="000000"/>
                </a:solidFill>
                <a:latin typeface="Consolas"/>
              </a:rPr>
              <a:t>(</a:t>
            </a:r>
            <a:r>
              <a:rPr lang="en-US" sz="1000" dirty="0" err="1">
                <a:solidFill>
                  <a:srgbClr val="000000"/>
                </a:solidFill>
                <a:latin typeface="Consolas"/>
              </a:rPr>
              <a:t>subtable</a:t>
            </a:r>
            <a:r>
              <a:rPr lang="en-US" sz="1000" dirty="0">
                <a:solidFill>
                  <a:srgbClr val="000000"/>
                </a:solidFill>
                <a:latin typeface="Consolas"/>
              </a:rPr>
              <a:t>), NEW;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00"/>
                </a:solidFill>
                <a:latin typeface="Consolas"/>
              </a:rPr>
              <a:t> </a:t>
            </a:r>
            <a:r>
              <a:rPr lang="en-US" sz="1000" dirty="0" smtClean="0">
                <a:solidFill>
                  <a:srgbClr val="0000FF"/>
                </a:solidFill>
                <a:latin typeface="Consolas"/>
              </a:rPr>
              <a:t>ELSE</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RAISE EXCEPTION </a:t>
            </a:r>
            <a:r>
              <a:rPr lang="en-US" sz="1000" dirty="0">
                <a:solidFill>
                  <a:srgbClr val="FF0000"/>
                </a:solidFill>
                <a:latin typeface="Consolas"/>
              </a:rPr>
              <a:t>'Failed to properly generate journal </a:t>
            </a:r>
            <a:r>
              <a:rPr lang="en-US" sz="1000" dirty="0" err="1">
                <a:solidFill>
                  <a:srgbClr val="FF0000"/>
                </a:solidFill>
                <a:latin typeface="Consolas"/>
              </a:rPr>
              <a:t>subtable</a:t>
            </a:r>
            <a:r>
              <a:rPr lang="en-US" sz="1000" dirty="0">
                <a:solidFill>
                  <a:srgbClr val="FF0000"/>
                </a:solidFill>
                <a:latin typeface="Consolas"/>
              </a:rPr>
              <a:t> name!'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00"/>
                </a:solidFill>
                <a:latin typeface="Consolas"/>
              </a:rPr>
              <a:t> </a:t>
            </a:r>
            <a:r>
              <a:rPr lang="en-US" sz="1000" dirty="0" smtClean="0">
                <a:solidFill>
                  <a:srgbClr val="0000FF"/>
                </a:solidFill>
                <a:latin typeface="Consolas"/>
              </a:rPr>
              <a:t>END</a:t>
            </a:r>
            <a:r>
              <a:rPr lang="en-US" sz="1000" dirty="0" smtClean="0">
                <a:solidFill>
                  <a:srgbClr val="000000"/>
                </a:solidFill>
                <a:latin typeface="Consolas"/>
              </a:rPr>
              <a:t> </a:t>
            </a:r>
            <a:r>
              <a:rPr lang="en-US" sz="1000" dirty="0">
                <a:solidFill>
                  <a:srgbClr val="0000FF"/>
                </a:solidFill>
                <a:latin typeface="Consolas"/>
              </a:rPr>
              <a:t>IF</a:t>
            </a:r>
            <a:r>
              <a:rPr lang="en-US" sz="1000" dirty="0">
                <a:solidFill>
                  <a:srgbClr val="000000"/>
                </a:solidFill>
                <a:latin typeface="Consolas"/>
              </a:rPr>
              <a:t>;</a:t>
            </a:r>
            <a:br>
              <a:rPr lang="en-US" sz="1000" dirty="0">
                <a:solidFill>
                  <a:srgbClr val="000000"/>
                </a:solidFill>
                <a:latin typeface="Consolas"/>
              </a:rPr>
            </a:br>
            <a:r>
              <a:rPr lang="en-US" sz="1000" dirty="0">
                <a:solidFill>
                  <a:schemeClr val="bg1">
                    <a:lumMod val="65000"/>
                  </a:schemeClr>
                </a:solidFill>
                <a:latin typeface="Consolas"/>
              </a:rPr>
              <a:t>ELSIF (TG_OP = 'DELETE') THEN</a:t>
            </a:r>
          </a:p>
          <a:p>
            <a:pPr marL="0" indent="0">
              <a:buNone/>
            </a:pPr>
            <a:r>
              <a:rPr lang="en-US" sz="1000" dirty="0">
                <a:latin typeface="Consolas"/>
              </a:rPr>
              <a:t/>
            </a:r>
            <a:br>
              <a:rPr lang="en-US" sz="1000" dirty="0">
                <a:latin typeface="Consolas"/>
              </a:rPr>
            </a:br>
            <a:r>
              <a:rPr lang="en-US" sz="1000" dirty="0">
                <a:solidFill>
                  <a:srgbClr val="000000"/>
                </a:solidFill>
                <a:latin typeface="Consolas"/>
              </a:rPr>
              <a:t/>
            </a:r>
            <a:br>
              <a:rPr lang="en-US" sz="1000" dirty="0">
                <a:solidFill>
                  <a:srgbClr val="000000"/>
                </a:solidFill>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10</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2507138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Deleteing</a:t>
            </a:r>
            <a:r>
              <a:rPr lang="en-US" dirty="0" smtClean="0"/>
              <a:t> Data via Trigger</a:t>
            </a:r>
            <a:endParaRPr lang="en-US" dirty="0"/>
          </a:p>
        </p:txBody>
      </p:sp>
      <p:sp>
        <p:nvSpPr>
          <p:cNvPr id="3" name="Content Placeholder 2"/>
          <p:cNvSpPr>
            <a:spLocks noGrp="1"/>
          </p:cNvSpPr>
          <p:nvPr>
            <p:ph sz="quarter" idx="13"/>
          </p:nvPr>
        </p:nvSpPr>
        <p:spPr/>
        <p:txBody>
          <a:bodyPr>
            <a:normAutofit/>
          </a:bodyPr>
          <a:lstStyle/>
          <a:p>
            <a:r>
              <a:rPr lang="en-US" dirty="0" smtClean="0"/>
              <a:t>You should also check to make sure the child table exists, so that you can trap that error specifically instead of using the general error handler provided by the OTHERS.</a:t>
            </a:r>
            <a:endParaRPr lang="en-US" dirty="0"/>
          </a:p>
        </p:txBody>
      </p:sp>
      <p:sp>
        <p:nvSpPr>
          <p:cNvPr id="4" name="Content Placeholder 3"/>
          <p:cNvSpPr>
            <a:spLocks noGrp="1"/>
          </p:cNvSpPr>
          <p:nvPr>
            <p:ph sz="quarter" idx="14"/>
          </p:nvPr>
        </p:nvSpPr>
        <p:spPr>
          <a:xfrm>
            <a:off x="4648200" y="1485900"/>
            <a:ext cx="4038600" cy="3448050"/>
          </a:xfrm>
        </p:spPr>
        <p:txBody>
          <a:bodyPr>
            <a:normAutofit/>
          </a:bodyPr>
          <a:lstStyle/>
          <a:p>
            <a:pPr marL="0" indent="0">
              <a:buNone/>
            </a:pPr>
            <a:r>
              <a:rPr lang="en-US" sz="1000" dirty="0" smtClean="0">
                <a:solidFill>
                  <a:schemeClr val="bg1">
                    <a:lumMod val="65000"/>
                  </a:schemeClr>
                </a:solidFill>
                <a:latin typeface="Consolas"/>
              </a:rPr>
              <a:t>ELSIF </a:t>
            </a:r>
            <a:r>
              <a:rPr lang="en-US" sz="1000" dirty="0">
                <a:solidFill>
                  <a:schemeClr val="bg1">
                    <a:lumMod val="65000"/>
                  </a:schemeClr>
                </a:solidFill>
                <a:latin typeface="Consolas"/>
              </a:rPr>
              <a:t>(TG_OP = </a:t>
            </a:r>
            <a:r>
              <a:rPr lang="en-US" sz="1000" dirty="0" smtClean="0">
                <a:solidFill>
                  <a:schemeClr val="bg1">
                    <a:lumMod val="65000"/>
                  </a:schemeClr>
                </a:solidFill>
                <a:latin typeface="Consolas"/>
              </a:rPr>
              <a:t>'DELETE') </a:t>
            </a:r>
            <a:r>
              <a:rPr lang="en-US" sz="1000" dirty="0">
                <a:solidFill>
                  <a:schemeClr val="bg1">
                    <a:lumMod val="65000"/>
                  </a:schemeClr>
                </a:solidFill>
                <a:latin typeface="Consolas"/>
              </a:rPr>
              <a:t>THEN</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t>
            </a:r>
            <a:r>
              <a:rPr lang="en-US" sz="1000" dirty="0" err="1" smtClean="0">
                <a:solidFill>
                  <a:srgbClr val="000000"/>
                </a:solidFill>
                <a:latin typeface="Consolas"/>
              </a:rPr>
              <a:t>old_subtable</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'journal_'</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date_part</a:t>
            </a:r>
            <a:r>
              <a:rPr lang="en-US" sz="1000" dirty="0">
                <a:solidFill>
                  <a:srgbClr val="000000"/>
                </a:solidFill>
                <a:latin typeface="Consolas"/>
              </a:rPr>
              <a:t>(</a:t>
            </a:r>
            <a:r>
              <a:rPr lang="en-US" sz="1000" dirty="0">
                <a:solidFill>
                  <a:srgbClr val="FF0000"/>
                </a:solidFill>
                <a:latin typeface="Consolas"/>
              </a:rPr>
              <a:t>'year'</a:t>
            </a:r>
            <a:r>
              <a:rPr lang="en-US" sz="1000" dirty="0">
                <a:solidFill>
                  <a:srgbClr val="000000"/>
                </a:solidFill>
                <a:latin typeface="Consolas"/>
              </a:rPr>
              <a:t>, </a:t>
            </a:r>
            <a:r>
              <a:rPr lang="en-US" sz="1000" dirty="0" err="1" smtClean="0">
                <a:solidFill>
                  <a:srgbClr val="000000"/>
                </a:solidFill>
                <a:latin typeface="Consolas"/>
              </a:rPr>
              <a:t>OLD.record_timestamp</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date_part</a:t>
            </a:r>
            <a:r>
              <a:rPr lang="en-US" sz="1000" dirty="0">
                <a:solidFill>
                  <a:srgbClr val="000000"/>
                </a:solidFill>
                <a:latin typeface="Consolas"/>
              </a:rPr>
              <a:t>(</a:t>
            </a:r>
            <a:r>
              <a:rPr lang="en-US" sz="1000" dirty="0">
                <a:solidFill>
                  <a:srgbClr val="FF0000"/>
                </a:solidFill>
                <a:latin typeface="Consolas"/>
              </a:rPr>
              <a:t>'month'</a:t>
            </a:r>
            <a:r>
              <a:rPr lang="en-US" sz="1000" dirty="0">
                <a:solidFill>
                  <a:srgbClr val="000000"/>
                </a:solidFill>
                <a:latin typeface="Consolas"/>
              </a:rPr>
              <a:t>, </a:t>
            </a:r>
            <a:r>
              <a:rPr lang="en-US" sz="1000" dirty="0" err="1" smtClean="0">
                <a:solidFill>
                  <a:srgbClr val="000000"/>
                </a:solidFill>
                <a:latin typeface="Consolas"/>
              </a:rPr>
              <a:t>OLD.record_timestamp</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008080"/>
                </a:solidFill>
                <a:latin typeface="Consolas"/>
              </a:rPr>
              <a:t>-- Check to make sure the table exists</a:t>
            </a:r>
            <a:br>
              <a:rPr lang="en-US" sz="1000" dirty="0" smtClean="0">
                <a:solidFill>
                  <a:srgbClr val="008080"/>
                </a:solidFill>
                <a:latin typeface="Consolas"/>
              </a:rPr>
            </a:br>
            <a:r>
              <a:rPr lang="en-US" sz="1000" dirty="0">
                <a:solidFill>
                  <a:srgbClr val="000000"/>
                </a:solidFill>
                <a:latin typeface="Consolas"/>
              </a:rPr>
              <a:t>  </a:t>
            </a:r>
            <a:r>
              <a:rPr lang="en-US" sz="1000" dirty="0">
                <a:solidFill>
                  <a:srgbClr val="0000FF"/>
                </a:solidFill>
                <a:latin typeface="Consolas"/>
              </a:rPr>
              <a:t>IF</a:t>
            </a:r>
            <a:r>
              <a:rPr lang="en-US" sz="1000" dirty="0">
                <a:solidFill>
                  <a:srgbClr val="000000"/>
                </a:solidFill>
                <a:latin typeface="Consolas"/>
              </a:rPr>
              <a:t> </a:t>
            </a:r>
            <a:r>
              <a:rPr lang="en-US" sz="1000" dirty="0" smtClean="0">
                <a:solidFill>
                  <a:srgbClr val="000000"/>
                </a:solidFill>
                <a:latin typeface="Consolas"/>
              </a:rPr>
              <a:t>length(</a:t>
            </a:r>
            <a:r>
              <a:rPr lang="en-US" sz="1000" dirty="0" err="1" smtClean="0">
                <a:solidFill>
                  <a:srgbClr val="000000"/>
                </a:solidFill>
                <a:latin typeface="Consolas"/>
              </a:rPr>
              <a:t>old_subtable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14</a:t>
            </a:r>
            <a:r>
              <a:rPr lang="en-US" sz="1000" dirty="0">
                <a:solidFill>
                  <a:srgbClr val="000000"/>
                </a:solidFill>
                <a:latin typeface="Consolas"/>
              </a:rPr>
              <a:t> </a:t>
            </a:r>
            <a:r>
              <a:rPr lang="en-US" sz="1000" dirty="0">
                <a:solidFill>
                  <a:srgbClr val="0000FF"/>
                </a:solidFill>
                <a:latin typeface="Consolas"/>
              </a:rPr>
              <a:t>THEN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EXECUTE</a:t>
            </a:r>
            <a:r>
              <a:rPr lang="en-US" sz="1000" dirty="0">
                <a:solidFill>
                  <a:srgbClr val="000000"/>
                </a:solidFill>
                <a:latin typeface="Consolas"/>
              </a:rPr>
              <a:t> </a:t>
            </a:r>
            <a:r>
              <a:rPr lang="en-US" sz="1000" dirty="0">
                <a:solidFill>
                  <a:srgbClr val="FF0000"/>
                </a:solidFill>
                <a:latin typeface="Consolas"/>
              </a:rPr>
              <a:t>'</a:t>
            </a:r>
            <a:r>
              <a:rPr lang="en-US" sz="1000" dirty="0" smtClean="0">
                <a:solidFill>
                  <a:srgbClr val="FF0000"/>
                </a:solidFill>
                <a:latin typeface="Consolas"/>
              </a:rPr>
              <a:t>DELETE FROM </a:t>
            </a:r>
            <a:r>
              <a:rPr lang="en-US" sz="1000" dirty="0">
                <a:solidFill>
                  <a:srgbClr val="FF0000"/>
                </a:solidFill>
                <a:latin typeface="Consolas"/>
              </a:rPr>
              <a:t>$1 </a:t>
            </a:r>
            <a:r>
              <a:rPr lang="en-US" sz="1000" dirty="0" smtClean="0">
                <a:solidFill>
                  <a:srgbClr val="FF0000"/>
                </a:solidFill>
                <a:latin typeface="Consolas"/>
              </a:rPr>
              <a:t>WHERE key = $2;'</a:t>
            </a:r>
            <a:r>
              <a:rPr lang="en-US" sz="1000" dirty="0" smtClean="0">
                <a:solidFill>
                  <a:srgbClr val="000000"/>
                </a:solidFill>
                <a:latin typeface="Consolas"/>
              </a:rPr>
              <a:t>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USING</a:t>
            </a:r>
            <a:r>
              <a:rPr lang="en-US" sz="1000" dirty="0" smtClean="0">
                <a:solidFill>
                  <a:srgbClr val="000000"/>
                </a:solidFill>
                <a:latin typeface="Consolas"/>
              </a:rPr>
              <a:t> </a:t>
            </a:r>
            <a:r>
              <a:rPr lang="en-US" sz="1000" dirty="0" err="1" smtClean="0">
                <a:solidFill>
                  <a:srgbClr val="000000"/>
                </a:solidFill>
                <a:latin typeface="Consolas"/>
              </a:rPr>
              <a:t>quote_ident</a:t>
            </a:r>
            <a:r>
              <a:rPr lang="en-US" sz="1000" dirty="0" smtClean="0">
                <a:solidFill>
                  <a:srgbClr val="000000"/>
                </a:solidFill>
                <a:latin typeface="Consolas"/>
              </a:rPr>
              <a:t>(</a:t>
            </a:r>
            <a:r>
              <a:rPr lang="en-US" sz="1000" dirty="0" err="1" smtClean="0">
                <a:solidFill>
                  <a:srgbClr val="000000"/>
                </a:solidFill>
                <a:latin typeface="Consolas"/>
              </a:rPr>
              <a:t>old_subtable</a:t>
            </a:r>
            <a:r>
              <a:rPr lang="en-US" sz="1000" dirty="0">
                <a:solidFill>
                  <a:srgbClr val="000000"/>
                </a:solidFill>
                <a:latin typeface="Consolas"/>
              </a:rPr>
              <a:t>), </a:t>
            </a:r>
            <a:r>
              <a:rPr lang="en-US" sz="1000" dirty="0" err="1" smtClean="0">
                <a:solidFill>
                  <a:srgbClr val="000000"/>
                </a:solidFill>
                <a:latin typeface="Consolas"/>
              </a:rPr>
              <a:t>OLD.key</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00"/>
                </a:solidFill>
                <a:latin typeface="Consolas"/>
              </a:rPr>
              <a:t> </a:t>
            </a:r>
            <a:r>
              <a:rPr lang="en-US" sz="1000" dirty="0" smtClean="0">
                <a:solidFill>
                  <a:srgbClr val="0000FF"/>
                </a:solidFill>
                <a:latin typeface="Consolas"/>
              </a:rPr>
              <a:t>ELSE</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RAISE EXCEPTION </a:t>
            </a:r>
            <a:r>
              <a:rPr lang="en-US" sz="1000" dirty="0">
                <a:solidFill>
                  <a:srgbClr val="FF0000"/>
                </a:solidFill>
                <a:latin typeface="Consolas"/>
              </a:rPr>
              <a:t>'Failed to properly generate journal </a:t>
            </a:r>
            <a:r>
              <a:rPr lang="en-US" sz="1000" dirty="0" err="1" smtClean="0">
                <a:solidFill>
                  <a:srgbClr val="FF0000"/>
                </a:solidFill>
                <a:latin typeface="Consolas"/>
              </a:rPr>
              <a:t>old_subtable</a:t>
            </a:r>
            <a:r>
              <a:rPr lang="en-US" sz="1000" dirty="0" smtClean="0">
                <a:solidFill>
                  <a:srgbClr val="FF0000"/>
                </a:solidFill>
                <a:latin typeface="Consolas"/>
              </a:rPr>
              <a:t> </a:t>
            </a:r>
            <a:r>
              <a:rPr lang="en-US" sz="1000" dirty="0">
                <a:solidFill>
                  <a:srgbClr val="FF0000"/>
                </a:solidFill>
                <a:latin typeface="Consolas"/>
              </a:rPr>
              <a:t>name!'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00"/>
                </a:solidFill>
                <a:latin typeface="Consolas"/>
              </a:rPr>
              <a:t> </a:t>
            </a:r>
            <a:r>
              <a:rPr lang="en-US" sz="1000" dirty="0" smtClean="0">
                <a:solidFill>
                  <a:srgbClr val="0000FF"/>
                </a:solidFill>
                <a:latin typeface="Consolas"/>
              </a:rPr>
              <a:t>END</a:t>
            </a:r>
            <a:r>
              <a:rPr lang="en-US" sz="1000" dirty="0" smtClean="0">
                <a:solidFill>
                  <a:srgbClr val="000000"/>
                </a:solidFill>
                <a:latin typeface="Consolas"/>
              </a:rPr>
              <a:t> </a:t>
            </a:r>
            <a:r>
              <a:rPr lang="en-US" sz="1000" dirty="0">
                <a:solidFill>
                  <a:srgbClr val="0000FF"/>
                </a:solidFill>
                <a:latin typeface="Consolas"/>
              </a:rPr>
              <a:t>IF</a:t>
            </a:r>
            <a:r>
              <a:rPr lang="en-US" sz="1000" dirty="0">
                <a:solidFill>
                  <a:srgbClr val="000000"/>
                </a:solidFill>
                <a:latin typeface="Consolas"/>
              </a:rPr>
              <a:t>;</a:t>
            </a:r>
            <a:br>
              <a:rPr lang="en-US" sz="1000" dirty="0">
                <a:solidFill>
                  <a:srgbClr val="000000"/>
                </a:solidFill>
                <a:latin typeface="Consolas"/>
              </a:rPr>
            </a:br>
            <a:r>
              <a:rPr lang="en-US" sz="1000" dirty="0">
                <a:solidFill>
                  <a:schemeClr val="bg1">
                    <a:lumMod val="65000"/>
                  </a:schemeClr>
                </a:solidFill>
                <a:latin typeface="Consolas"/>
              </a:rPr>
              <a:t>ELSIF (TG_OP = '</a:t>
            </a:r>
            <a:r>
              <a:rPr lang="en-US" sz="1000" dirty="0" smtClean="0">
                <a:solidFill>
                  <a:schemeClr val="bg1">
                    <a:lumMod val="65000"/>
                  </a:schemeClr>
                </a:solidFill>
                <a:latin typeface="Consolas"/>
              </a:rPr>
              <a:t>UPDATE') </a:t>
            </a:r>
            <a:r>
              <a:rPr lang="en-US" sz="1000" dirty="0">
                <a:solidFill>
                  <a:schemeClr val="bg1">
                    <a:lumMod val="65000"/>
                  </a:schemeClr>
                </a:solidFill>
                <a:latin typeface="Consolas"/>
              </a:rPr>
              <a:t>THEN</a:t>
            </a:r>
          </a:p>
          <a:p>
            <a:pPr marL="0" indent="0">
              <a:buNone/>
            </a:pPr>
            <a:r>
              <a:rPr lang="en-US" sz="1000" dirty="0">
                <a:latin typeface="Consolas"/>
              </a:rPr>
              <a:t/>
            </a:r>
            <a:br>
              <a:rPr lang="en-US" sz="1000" dirty="0">
                <a:latin typeface="Consolas"/>
              </a:rPr>
            </a:br>
            <a:r>
              <a:rPr lang="en-US" sz="1000" dirty="0">
                <a:solidFill>
                  <a:srgbClr val="000000"/>
                </a:solidFill>
                <a:latin typeface="Consolas"/>
              </a:rPr>
              <a:t/>
            </a:r>
            <a:br>
              <a:rPr lang="en-US" sz="1000" dirty="0">
                <a:solidFill>
                  <a:srgbClr val="000000"/>
                </a:solidFill>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11</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1764375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Data via Trigger</a:t>
            </a:r>
            <a:endParaRPr lang="en-US" dirty="0"/>
          </a:p>
        </p:txBody>
      </p:sp>
      <p:sp>
        <p:nvSpPr>
          <p:cNvPr id="3" name="Content Placeholder 2"/>
          <p:cNvSpPr>
            <a:spLocks noGrp="1"/>
          </p:cNvSpPr>
          <p:nvPr>
            <p:ph sz="quarter" idx="13"/>
          </p:nvPr>
        </p:nvSpPr>
        <p:spPr/>
        <p:txBody>
          <a:bodyPr>
            <a:normAutofit/>
          </a:bodyPr>
          <a:lstStyle/>
          <a:p>
            <a:r>
              <a:rPr lang="en-US" dirty="0" smtClean="0"/>
              <a:t>You should also check to make sure the child table exists, so that you can trap that error specifically instead of using the general error handler provided by the OTHERS.</a:t>
            </a:r>
            <a:endParaRPr lang="en-US" dirty="0"/>
          </a:p>
        </p:txBody>
      </p:sp>
      <p:sp>
        <p:nvSpPr>
          <p:cNvPr id="4" name="Content Placeholder 3"/>
          <p:cNvSpPr>
            <a:spLocks noGrp="1"/>
          </p:cNvSpPr>
          <p:nvPr>
            <p:ph sz="quarter" idx="14"/>
          </p:nvPr>
        </p:nvSpPr>
        <p:spPr>
          <a:xfrm>
            <a:off x="4648200" y="1485900"/>
            <a:ext cx="4038600" cy="3448050"/>
          </a:xfrm>
        </p:spPr>
        <p:txBody>
          <a:bodyPr>
            <a:normAutofit lnSpcReduction="10000"/>
          </a:bodyPr>
          <a:lstStyle/>
          <a:p>
            <a:pPr marL="0" indent="0">
              <a:buNone/>
            </a:pPr>
            <a:r>
              <a:rPr lang="en-US" sz="1000" dirty="0" smtClean="0">
                <a:solidFill>
                  <a:schemeClr val="bg1">
                    <a:lumMod val="65000"/>
                  </a:schemeClr>
                </a:solidFill>
                <a:latin typeface="Consolas"/>
              </a:rPr>
              <a:t>ELSIF </a:t>
            </a:r>
            <a:r>
              <a:rPr lang="en-US" sz="1000" dirty="0">
                <a:solidFill>
                  <a:schemeClr val="bg1">
                    <a:lumMod val="65000"/>
                  </a:schemeClr>
                </a:solidFill>
                <a:latin typeface="Consolas"/>
              </a:rPr>
              <a:t>(TG_OP = </a:t>
            </a:r>
            <a:r>
              <a:rPr lang="en-US" sz="1000" dirty="0" smtClean="0">
                <a:solidFill>
                  <a:schemeClr val="bg1">
                    <a:lumMod val="65000"/>
                  </a:schemeClr>
                </a:solidFill>
                <a:latin typeface="Consolas"/>
              </a:rPr>
              <a:t>'UPDATE') </a:t>
            </a:r>
            <a:r>
              <a:rPr lang="en-US" sz="1000" dirty="0">
                <a:solidFill>
                  <a:schemeClr val="bg1">
                    <a:lumMod val="65000"/>
                  </a:schemeClr>
                </a:solidFill>
                <a:latin typeface="Consolas"/>
              </a:rPr>
              <a:t>THEN</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t>
            </a:r>
            <a:r>
              <a:rPr lang="en-US" sz="1000" dirty="0" err="1" smtClean="0">
                <a:solidFill>
                  <a:srgbClr val="000000"/>
                </a:solidFill>
                <a:latin typeface="Consolas"/>
              </a:rPr>
              <a:t>subtable</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'journal_'</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date_part</a:t>
            </a:r>
            <a:r>
              <a:rPr lang="en-US" sz="1000" dirty="0">
                <a:solidFill>
                  <a:srgbClr val="000000"/>
                </a:solidFill>
                <a:latin typeface="Consolas"/>
              </a:rPr>
              <a:t>(</a:t>
            </a:r>
            <a:r>
              <a:rPr lang="en-US" sz="1000" dirty="0">
                <a:solidFill>
                  <a:srgbClr val="FF0000"/>
                </a:solidFill>
                <a:latin typeface="Consolas"/>
              </a:rPr>
              <a:t>'year'</a:t>
            </a:r>
            <a:r>
              <a:rPr lang="en-US" sz="1000" dirty="0">
                <a:solidFill>
                  <a:srgbClr val="000000"/>
                </a:solidFill>
                <a:latin typeface="Consolas"/>
              </a:rPr>
              <a:t>, </a:t>
            </a:r>
            <a:r>
              <a:rPr lang="en-US" sz="1000" dirty="0" err="1" smtClean="0">
                <a:solidFill>
                  <a:srgbClr val="000000"/>
                </a:solidFill>
                <a:latin typeface="Consolas"/>
              </a:rPr>
              <a:t>NEW.record_timestamp</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date_part</a:t>
            </a:r>
            <a:r>
              <a:rPr lang="en-US" sz="1000" dirty="0">
                <a:solidFill>
                  <a:srgbClr val="000000"/>
                </a:solidFill>
                <a:latin typeface="Consolas"/>
              </a:rPr>
              <a:t>(</a:t>
            </a:r>
            <a:r>
              <a:rPr lang="en-US" sz="1000" dirty="0">
                <a:solidFill>
                  <a:srgbClr val="FF0000"/>
                </a:solidFill>
                <a:latin typeface="Consolas"/>
              </a:rPr>
              <a:t>'month'</a:t>
            </a:r>
            <a:r>
              <a:rPr lang="en-US" sz="1000" dirty="0">
                <a:solidFill>
                  <a:srgbClr val="000000"/>
                </a:solidFill>
                <a:latin typeface="Consolas"/>
              </a:rPr>
              <a:t>, </a:t>
            </a:r>
            <a:r>
              <a:rPr lang="en-US" sz="1000" dirty="0" err="1" smtClean="0">
                <a:solidFill>
                  <a:srgbClr val="000000"/>
                </a:solidFill>
                <a:latin typeface="Consolas"/>
              </a:rPr>
              <a:t>NEW.record_timestamp</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old_subtable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'journal_'</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date_part</a:t>
            </a:r>
            <a:r>
              <a:rPr lang="en-US" sz="1000" dirty="0">
                <a:solidFill>
                  <a:srgbClr val="000000"/>
                </a:solidFill>
                <a:latin typeface="Consolas"/>
              </a:rPr>
              <a:t>(</a:t>
            </a:r>
            <a:r>
              <a:rPr lang="en-US" sz="1000" dirty="0">
                <a:solidFill>
                  <a:srgbClr val="FF0000"/>
                </a:solidFill>
                <a:latin typeface="Consolas"/>
              </a:rPr>
              <a:t>'year'</a:t>
            </a:r>
            <a:r>
              <a:rPr lang="en-US" sz="1000" dirty="0">
                <a:solidFill>
                  <a:srgbClr val="000000"/>
                </a:solidFill>
                <a:latin typeface="Consolas"/>
              </a:rPr>
              <a:t>, </a:t>
            </a:r>
            <a:r>
              <a:rPr lang="en-US" sz="1000" dirty="0" err="1">
                <a:solidFill>
                  <a:srgbClr val="000000"/>
                </a:solidFill>
                <a:latin typeface="Consolas"/>
              </a:rPr>
              <a:t>OLD.record_timestamp</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date_part</a:t>
            </a:r>
            <a:r>
              <a:rPr lang="en-US" sz="1000" dirty="0">
                <a:solidFill>
                  <a:srgbClr val="000000"/>
                </a:solidFill>
                <a:latin typeface="Consolas"/>
              </a:rPr>
              <a:t>(</a:t>
            </a:r>
            <a:r>
              <a:rPr lang="en-US" sz="1000" dirty="0">
                <a:solidFill>
                  <a:srgbClr val="FF0000"/>
                </a:solidFill>
                <a:latin typeface="Consolas"/>
              </a:rPr>
              <a:t>'month'</a:t>
            </a:r>
            <a:r>
              <a:rPr lang="en-US" sz="1000" dirty="0">
                <a:solidFill>
                  <a:srgbClr val="000000"/>
                </a:solidFill>
                <a:latin typeface="Consolas"/>
              </a:rPr>
              <a:t>, </a:t>
            </a:r>
            <a:r>
              <a:rPr lang="en-US" sz="1000" dirty="0" err="1">
                <a:solidFill>
                  <a:srgbClr val="000000"/>
                </a:solidFill>
                <a:latin typeface="Consolas"/>
              </a:rPr>
              <a:t>OLD.record_timestamp</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008080"/>
                </a:solidFill>
                <a:latin typeface="Consolas"/>
              </a:rPr>
              <a:t>-- Check to make sure </a:t>
            </a:r>
            <a:r>
              <a:rPr lang="en-US" sz="1000" dirty="0" err="1" smtClean="0">
                <a:solidFill>
                  <a:srgbClr val="008080"/>
                </a:solidFill>
                <a:latin typeface="Consolas"/>
              </a:rPr>
              <a:t>subtable</a:t>
            </a:r>
            <a:r>
              <a:rPr lang="en-US" sz="1000" dirty="0" smtClean="0">
                <a:solidFill>
                  <a:srgbClr val="008080"/>
                </a:solidFill>
                <a:latin typeface="Consolas"/>
              </a:rPr>
              <a:t> exists</a:t>
            </a:r>
            <a:br>
              <a:rPr lang="en-US" sz="1000" dirty="0" smtClean="0">
                <a:solidFill>
                  <a:srgbClr val="008080"/>
                </a:solidFill>
                <a:latin typeface="Consolas"/>
              </a:rPr>
            </a:br>
            <a:r>
              <a:rPr lang="en-US" sz="1000" dirty="0">
                <a:solidFill>
                  <a:srgbClr val="000000"/>
                </a:solidFill>
                <a:latin typeface="Consolas"/>
              </a:rPr>
              <a:t>  </a:t>
            </a:r>
            <a:r>
              <a:rPr lang="en-US" sz="1000" dirty="0">
                <a:solidFill>
                  <a:srgbClr val="0000FF"/>
                </a:solidFill>
                <a:latin typeface="Consolas"/>
              </a:rPr>
              <a:t>IF</a:t>
            </a:r>
            <a:r>
              <a:rPr lang="en-US" sz="1000" dirty="0">
                <a:solidFill>
                  <a:srgbClr val="000000"/>
                </a:solidFill>
                <a:latin typeface="Consolas"/>
              </a:rPr>
              <a:t> </a:t>
            </a:r>
            <a:r>
              <a:rPr lang="en-US" sz="1000" dirty="0" err="1">
                <a:solidFill>
                  <a:srgbClr val="000000"/>
                </a:solidFill>
                <a:latin typeface="Consolas"/>
              </a:rPr>
              <a:t>subtable</a:t>
            </a:r>
            <a:r>
              <a:rPr lang="en-US" sz="1000" dirty="0">
                <a:solidFill>
                  <a:srgbClr val="000000"/>
                </a:solidFill>
                <a:latin typeface="Consolas"/>
              </a:rPr>
              <a:t> </a:t>
            </a:r>
            <a:r>
              <a:rPr lang="en-US" sz="1000" dirty="0" smtClean="0">
                <a:solidFill>
                  <a:srgbClr val="000000"/>
                </a:solidFill>
                <a:latin typeface="Consolas"/>
              </a:rPr>
              <a:t>= </a:t>
            </a:r>
            <a:r>
              <a:rPr lang="en-US" sz="1000" dirty="0" err="1" smtClean="0">
                <a:solidFill>
                  <a:srgbClr val="000000"/>
                </a:solidFill>
                <a:latin typeface="Consolas"/>
              </a:rPr>
              <a:t>old_subtable</a:t>
            </a:r>
            <a:r>
              <a:rPr lang="en-US" sz="1000" dirty="0" smtClean="0">
                <a:solidFill>
                  <a:srgbClr val="000000"/>
                </a:solidFill>
                <a:latin typeface="Consolas"/>
              </a:rPr>
              <a:t> </a:t>
            </a:r>
            <a:r>
              <a:rPr lang="en-US" sz="1000" dirty="0">
                <a:solidFill>
                  <a:srgbClr val="0000FF"/>
                </a:solidFill>
                <a:latin typeface="Consolas"/>
              </a:rPr>
              <a:t>THEN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EXECUTE</a:t>
            </a:r>
            <a:r>
              <a:rPr lang="en-US" sz="1000" dirty="0">
                <a:solidFill>
                  <a:srgbClr val="000000"/>
                </a:solidFill>
                <a:latin typeface="Consolas"/>
              </a:rPr>
              <a:t> </a:t>
            </a:r>
            <a:r>
              <a:rPr lang="en-US" sz="1000" dirty="0">
                <a:solidFill>
                  <a:srgbClr val="FF0000"/>
                </a:solidFill>
                <a:latin typeface="Consolas"/>
              </a:rPr>
              <a:t>'UPDATE $1 SET </a:t>
            </a:r>
            <a:r>
              <a:rPr lang="en-US" sz="1000" dirty="0" err="1">
                <a:solidFill>
                  <a:srgbClr val="FF0000"/>
                </a:solidFill>
                <a:latin typeface="Consolas"/>
              </a:rPr>
              <a:t>record_timestamp</a:t>
            </a:r>
            <a:r>
              <a:rPr lang="en-US" sz="1000" dirty="0">
                <a:solidFill>
                  <a:srgbClr val="FF0000"/>
                </a:solidFill>
                <a:latin typeface="Consolas"/>
              </a:rPr>
              <a:t> = $2, </a:t>
            </a:r>
            <a:r>
              <a:rPr lang="en-US" sz="1000" dirty="0" smtClean="0">
                <a:solidFill>
                  <a:srgbClr val="FF0000"/>
                </a:solidFill>
                <a:latin typeface="Consolas"/>
              </a:rPr>
              <a:t/>
            </a:r>
            <a:br>
              <a:rPr lang="en-US" sz="1000" dirty="0" smtClean="0">
                <a:solidFill>
                  <a:srgbClr val="FF0000"/>
                </a:solidFill>
                <a:latin typeface="Consolas"/>
              </a:rPr>
            </a:br>
            <a:r>
              <a:rPr lang="en-US" sz="1000" dirty="0" smtClean="0">
                <a:solidFill>
                  <a:srgbClr val="FF0000"/>
                </a:solidFill>
                <a:latin typeface="Consolas"/>
              </a:rPr>
              <a:t>      </a:t>
            </a:r>
            <a:r>
              <a:rPr lang="en-US" sz="1000" dirty="0" err="1" smtClean="0">
                <a:solidFill>
                  <a:srgbClr val="FF0000"/>
                </a:solidFill>
                <a:latin typeface="Consolas"/>
              </a:rPr>
              <a:t>dfstudy</a:t>
            </a:r>
            <a:r>
              <a:rPr lang="en-US" sz="1000" dirty="0" smtClean="0">
                <a:solidFill>
                  <a:srgbClr val="FF0000"/>
                </a:solidFill>
                <a:latin typeface="Consolas"/>
              </a:rPr>
              <a:t> </a:t>
            </a:r>
            <a:r>
              <a:rPr lang="en-US" sz="1000" dirty="0">
                <a:solidFill>
                  <a:srgbClr val="FF0000"/>
                </a:solidFill>
                <a:latin typeface="Consolas"/>
              </a:rPr>
              <a:t>= $3, </a:t>
            </a:r>
            <a:r>
              <a:rPr lang="en-US" sz="1000" dirty="0" smtClean="0">
                <a:solidFill>
                  <a:srgbClr val="FF0000"/>
                </a:solidFill>
                <a:latin typeface="Consolas"/>
              </a:rPr>
              <a:t>… WHERE </a:t>
            </a:r>
            <a:r>
              <a:rPr lang="en-US" sz="1000" dirty="0">
                <a:solidFill>
                  <a:srgbClr val="FF0000"/>
                </a:solidFill>
                <a:latin typeface="Consolas"/>
              </a:rPr>
              <a:t>key = $4;'</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USING</a:t>
            </a:r>
            <a:r>
              <a:rPr lang="en-US" sz="1000" dirty="0" smtClean="0">
                <a:solidFill>
                  <a:srgbClr val="000000"/>
                </a:solidFill>
                <a:latin typeface="Consolas"/>
              </a:rPr>
              <a:t> </a:t>
            </a:r>
            <a:r>
              <a:rPr lang="en-US" sz="1000" dirty="0" err="1">
                <a:solidFill>
                  <a:srgbClr val="000000"/>
                </a:solidFill>
                <a:latin typeface="Consolas"/>
              </a:rPr>
              <a:t>quote_ident</a:t>
            </a:r>
            <a:r>
              <a:rPr lang="en-US" sz="1000" dirty="0">
                <a:solidFill>
                  <a:srgbClr val="000000"/>
                </a:solidFill>
                <a:latin typeface="Consolas"/>
              </a:rPr>
              <a:t>(</a:t>
            </a:r>
            <a:r>
              <a:rPr lang="en-US" sz="1000" dirty="0" err="1">
                <a:solidFill>
                  <a:srgbClr val="000000"/>
                </a:solidFill>
                <a:latin typeface="Consolas"/>
              </a:rPr>
              <a:t>old_subtable</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NEW.record_timestamp</a:t>
            </a:r>
            <a:r>
              <a:rPr lang="en-US" sz="1000" dirty="0">
                <a:solidFill>
                  <a:srgbClr val="000000"/>
                </a:solidFill>
                <a:latin typeface="Consolas"/>
              </a:rPr>
              <a:t>, </a:t>
            </a:r>
            <a:r>
              <a:rPr lang="en-US" sz="1000" dirty="0" err="1">
                <a:solidFill>
                  <a:srgbClr val="000000"/>
                </a:solidFill>
                <a:latin typeface="Consolas"/>
              </a:rPr>
              <a:t>NEW.dfstudy</a:t>
            </a:r>
            <a:r>
              <a:rPr lang="en-US" sz="1000" dirty="0">
                <a:solidFill>
                  <a:srgbClr val="000000"/>
                </a:solidFill>
                <a:latin typeface="Consolas"/>
              </a:rPr>
              <a:t>, </a:t>
            </a:r>
            <a:r>
              <a:rPr lang="en-US" sz="1000" dirty="0" smtClean="0">
                <a:solidFill>
                  <a:srgbClr val="000000"/>
                </a:solidFill>
                <a:latin typeface="Consolas"/>
              </a:rPr>
              <a:t>…, </a:t>
            </a:r>
            <a:r>
              <a:rPr lang="en-US" sz="1000" dirty="0" err="1">
                <a:solidFill>
                  <a:srgbClr val="000000"/>
                </a:solidFill>
                <a:latin typeface="Consolas"/>
              </a:rPr>
              <a:t>OLD.</a:t>
            </a:r>
            <a:r>
              <a:rPr lang="en-US" sz="1000" dirty="0" err="1">
                <a:solidFill>
                  <a:srgbClr val="0000FF"/>
                </a:solidFill>
                <a:latin typeface="Consolas"/>
              </a:rPr>
              <a:t>key</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ELSE</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EXECUTE</a:t>
            </a:r>
            <a:r>
              <a:rPr lang="en-US" sz="1000" dirty="0">
                <a:solidFill>
                  <a:srgbClr val="000000"/>
                </a:solidFill>
                <a:latin typeface="Consolas"/>
              </a:rPr>
              <a:t> </a:t>
            </a:r>
            <a:r>
              <a:rPr lang="en-US" sz="1000" dirty="0">
                <a:solidFill>
                  <a:srgbClr val="FF0000"/>
                </a:solidFill>
                <a:latin typeface="Consolas"/>
              </a:rPr>
              <a:t>'DELETE FROM $1 WHERE key = $2;'</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USING</a:t>
            </a:r>
            <a:r>
              <a:rPr lang="en-US" sz="1000" dirty="0" smtClean="0">
                <a:solidFill>
                  <a:srgbClr val="000000"/>
                </a:solidFill>
                <a:latin typeface="Consolas"/>
              </a:rPr>
              <a:t> </a:t>
            </a:r>
            <a:r>
              <a:rPr lang="en-US" sz="1000" dirty="0" err="1">
                <a:solidFill>
                  <a:srgbClr val="000000"/>
                </a:solidFill>
                <a:latin typeface="Consolas"/>
              </a:rPr>
              <a:t>quote_ident</a:t>
            </a:r>
            <a:r>
              <a:rPr lang="en-US" sz="1000" dirty="0">
                <a:solidFill>
                  <a:srgbClr val="000000"/>
                </a:solidFill>
                <a:latin typeface="Consolas"/>
              </a:rPr>
              <a:t>(</a:t>
            </a:r>
            <a:r>
              <a:rPr lang="en-US" sz="1000" dirty="0" err="1">
                <a:solidFill>
                  <a:srgbClr val="000000"/>
                </a:solidFill>
                <a:latin typeface="Consolas"/>
              </a:rPr>
              <a:t>old_subtable</a:t>
            </a:r>
            <a:r>
              <a:rPr lang="en-US" sz="1000" dirty="0">
                <a:solidFill>
                  <a:srgbClr val="000000"/>
                </a:solidFill>
                <a:latin typeface="Consolas"/>
              </a:rPr>
              <a:t>), </a:t>
            </a:r>
            <a:r>
              <a:rPr lang="en-US" sz="1000" dirty="0" err="1">
                <a:solidFill>
                  <a:srgbClr val="000000"/>
                </a:solidFill>
                <a:latin typeface="Consolas"/>
              </a:rPr>
              <a:t>OLD.key</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EXECUTE</a:t>
            </a:r>
            <a:r>
              <a:rPr lang="en-US" sz="1000" dirty="0">
                <a:solidFill>
                  <a:srgbClr val="000000"/>
                </a:solidFill>
                <a:latin typeface="Consolas"/>
              </a:rPr>
              <a:t> </a:t>
            </a:r>
            <a:r>
              <a:rPr lang="en-US" sz="1000" dirty="0">
                <a:solidFill>
                  <a:srgbClr val="FF0000"/>
                </a:solidFill>
                <a:latin typeface="Consolas"/>
              </a:rPr>
              <a:t>'INSERT INTO $1 VALUES (($2).*);'</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USING</a:t>
            </a:r>
            <a:r>
              <a:rPr lang="en-US" sz="1000" dirty="0" smtClean="0">
                <a:solidFill>
                  <a:srgbClr val="000000"/>
                </a:solidFill>
                <a:latin typeface="Consolas"/>
              </a:rPr>
              <a:t> </a:t>
            </a:r>
            <a:r>
              <a:rPr lang="en-US" sz="1000" dirty="0" err="1">
                <a:solidFill>
                  <a:srgbClr val="000000"/>
                </a:solidFill>
                <a:latin typeface="Consolas"/>
              </a:rPr>
              <a:t>quote_ident</a:t>
            </a:r>
            <a:r>
              <a:rPr lang="en-US" sz="1000" dirty="0">
                <a:solidFill>
                  <a:srgbClr val="000000"/>
                </a:solidFill>
                <a:latin typeface="Consolas"/>
              </a:rPr>
              <a:t>(</a:t>
            </a:r>
            <a:r>
              <a:rPr lang="en-US" sz="1000" dirty="0" err="1">
                <a:solidFill>
                  <a:srgbClr val="000000"/>
                </a:solidFill>
                <a:latin typeface="Consolas"/>
              </a:rPr>
              <a:t>subtable</a:t>
            </a:r>
            <a:r>
              <a:rPr lang="en-US" sz="1000" dirty="0">
                <a:solidFill>
                  <a:srgbClr val="000000"/>
                </a:solidFill>
                <a:latin typeface="Consolas"/>
              </a:rPr>
              <a:t>), NEW;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END</a:t>
            </a:r>
            <a:r>
              <a:rPr lang="en-US" sz="1000" dirty="0" smtClean="0">
                <a:solidFill>
                  <a:srgbClr val="000000"/>
                </a:solidFill>
                <a:latin typeface="Consolas"/>
              </a:rPr>
              <a:t> </a:t>
            </a:r>
            <a:r>
              <a:rPr lang="en-US" sz="1000" dirty="0">
                <a:solidFill>
                  <a:srgbClr val="0000FF"/>
                </a:solidFill>
                <a:latin typeface="Consolas"/>
              </a:rPr>
              <a:t>IF</a:t>
            </a:r>
            <a:r>
              <a:rPr lang="en-US" sz="1000" dirty="0">
                <a:solidFill>
                  <a:srgbClr val="000000"/>
                </a:solidFill>
                <a:latin typeface="Consolas"/>
              </a:rPr>
              <a:t>;</a:t>
            </a:r>
            <a:br>
              <a:rPr lang="en-US" sz="1000" dirty="0">
                <a:solidFill>
                  <a:srgbClr val="000000"/>
                </a:solidFill>
                <a:latin typeface="Consolas"/>
              </a:rPr>
            </a:br>
            <a:r>
              <a:rPr lang="en-US" sz="1000" dirty="0" smtClean="0">
                <a:solidFill>
                  <a:schemeClr val="bg1">
                    <a:lumMod val="65000"/>
                  </a:schemeClr>
                </a:solidFill>
                <a:latin typeface="Consolas"/>
              </a:rPr>
              <a:t>ELSE</a:t>
            </a:r>
            <a:endParaRPr lang="en-US" sz="1000" dirty="0">
              <a:solidFill>
                <a:schemeClr val="bg1">
                  <a:lumMod val="65000"/>
                </a:schemeClr>
              </a:solidFill>
              <a:latin typeface="Consolas"/>
            </a:endParaRPr>
          </a:p>
          <a:p>
            <a:pPr marL="0" indent="0">
              <a:buNone/>
            </a:pPr>
            <a:r>
              <a:rPr lang="en-US" sz="1000" dirty="0">
                <a:latin typeface="Consolas"/>
              </a:rPr>
              <a:t/>
            </a:r>
            <a:br>
              <a:rPr lang="en-US" sz="1000" dirty="0">
                <a:latin typeface="Consolas"/>
              </a:rPr>
            </a:br>
            <a:r>
              <a:rPr lang="en-US" sz="1000" dirty="0">
                <a:solidFill>
                  <a:srgbClr val="000000"/>
                </a:solidFill>
                <a:latin typeface="Consolas"/>
              </a:rPr>
              <a:t/>
            </a:r>
            <a:br>
              <a:rPr lang="en-US" sz="1000" dirty="0">
                <a:solidFill>
                  <a:srgbClr val="000000"/>
                </a:solidFill>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12</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3799086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Inserting Data via Rule</a:t>
            </a:r>
            <a:endParaRPr lang="en-US" dirty="0"/>
          </a:p>
        </p:txBody>
      </p:sp>
      <p:sp>
        <p:nvSpPr>
          <p:cNvPr id="3" name="Content Placeholder 2"/>
          <p:cNvSpPr>
            <a:spLocks noGrp="1"/>
          </p:cNvSpPr>
          <p:nvPr>
            <p:ph sz="quarter" idx="13"/>
          </p:nvPr>
        </p:nvSpPr>
        <p:spPr/>
        <p:txBody>
          <a:bodyPr>
            <a:normAutofit/>
          </a:bodyPr>
          <a:lstStyle/>
          <a:p>
            <a:r>
              <a:rPr lang="en-US" dirty="0" smtClean="0"/>
              <a:t>Rules are not executed by COPY commands and this is why functions are normally used.</a:t>
            </a:r>
          </a:p>
          <a:p>
            <a:r>
              <a:rPr lang="en-US" dirty="0" smtClean="0"/>
              <a:t>Rule are faster for INSERT since they run once per query rather than once per row, but they also have significantly more overhead than a trigger.</a:t>
            </a:r>
            <a:endParaRPr lang="en-US" dirty="0"/>
          </a:p>
        </p:txBody>
      </p:sp>
      <p:sp>
        <p:nvSpPr>
          <p:cNvPr id="4" name="Content Placeholder 3"/>
          <p:cNvSpPr>
            <a:spLocks noGrp="1"/>
          </p:cNvSpPr>
          <p:nvPr>
            <p:ph sz="quarter" idx="14"/>
          </p:nvPr>
        </p:nvSpPr>
        <p:spPr>
          <a:xfrm>
            <a:off x="4648200" y="1485900"/>
            <a:ext cx="4038600" cy="3448050"/>
          </a:xfrm>
        </p:spPr>
        <p:txBody>
          <a:bodyPr>
            <a:normAutofit/>
          </a:bodyPr>
          <a:lstStyle/>
          <a:p>
            <a:pPr marL="0" indent="0">
              <a:buNone/>
            </a:pPr>
            <a:r>
              <a:rPr lang="en-US" sz="900" dirty="0">
                <a:solidFill>
                  <a:srgbClr val="0000FF"/>
                </a:solidFill>
                <a:latin typeface="Consolas"/>
              </a:rPr>
              <a:t>CREATE</a:t>
            </a:r>
            <a:r>
              <a:rPr lang="en-US" sz="900" dirty="0">
                <a:solidFill>
                  <a:srgbClr val="000000"/>
                </a:solidFill>
                <a:latin typeface="Consolas"/>
              </a:rPr>
              <a:t> </a:t>
            </a:r>
            <a:r>
              <a:rPr lang="en-US" sz="900" dirty="0">
                <a:solidFill>
                  <a:srgbClr val="0000FF"/>
                </a:solidFill>
                <a:latin typeface="Consolas"/>
              </a:rPr>
              <a:t>RULE</a:t>
            </a:r>
            <a:r>
              <a:rPr lang="en-US" sz="900" dirty="0">
                <a:solidFill>
                  <a:srgbClr val="000000"/>
                </a:solidFill>
                <a:latin typeface="Consolas"/>
              </a:rPr>
              <a:t> journal_insert_201404 </a:t>
            </a:r>
            <a:r>
              <a:rPr lang="en-US" sz="900" dirty="0">
                <a:solidFill>
                  <a:srgbClr val="0000FF"/>
                </a:solidFill>
                <a:latin typeface="Consolas"/>
              </a:rPr>
              <a:t>AS</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ON</a:t>
            </a:r>
            <a:r>
              <a:rPr lang="en-US" sz="900" dirty="0">
                <a:solidFill>
                  <a:srgbClr val="000000"/>
                </a:solidFill>
                <a:latin typeface="Consolas"/>
              </a:rPr>
              <a:t> </a:t>
            </a:r>
            <a:r>
              <a:rPr lang="en-US" sz="900" dirty="0">
                <a:solidFill>
                  <a:srgbClr val="0000FF"/>
                </a:solidFill>
                <a:latin typeface="Consolas"/>
              </a:rPr>
              <a:t>INSERT</a:t>
            </a:r>
            <a:r>
              <a:rPr lang="en-US" sz="900" dirty="0">
                <a:solidFill>
                  <a:srgbClr val="000000"/>
                </a:solidFill>
                <a:latin typeface="Consolas"/>
              </a:rPr>
              <a:t> </a:t>
            </a:r>
            <a:r>
              <a:rPr lang="en-US" sz="900" dirty="0">
                <a:solidFill>
                  <a:srgbClr val="0000FF"/>
                </a:solidFill>
                <a:latin typeface="Consolas"/>
              </a:rPr>
              <a:t>TO</a:t>
            </a:r>
            <a:r>
              <a:rPr lang="en-US" sz="900" dirty="0">
                <a:solidFill>
                  <a:srgbClr val="000000"/>
                </a:solidFill>
                <a:latin typeface="Consolas"/>
              </a:rPr>
              <a:t> journal </a:t>
            </a:r>
            <a:r>
              <a:rPr lang="en-US" sz="900" dirty="0">
                <a:solidFill>
                  <a:srgbClr val="0000FF"/>
                </a:solidFill>
                <a:latin typeface="Consolas"/>
              </a:rPr>
              <a:t>WHERE</a:t>
            </a:r>
            <a:r>
              <a:rPr lang="en-US" sz="900" dirty="0">
                <a:solidFill>
                  <a:srgbClr val="000000"/>
                </a:solidFill>
                <a:latin typeface="Consolas"/>
              </a:rPr>
              <a:t> </a:t>
            </a:r>
            <a:br>
              <a:rPr lang="en-US" sz="900" dirty="0">
                <a:solidFill>
                  <a:srgbClr val="000000"/>
                </a:solidFill>
                <a:latin typeface="Consolas"/>
              </a:rPr>
            </a:br>
            <a:r>
              <a:rPr lang="en-US" sz="900" dirty="0" smtClean="0">
                <a:solidFill>
                  <a:srgbClr val="000000"/>
                </a:solidFill>
                <a:latin typeface="Consolas"/>
              </a:rPr>
              <a:t>(</a:t>
            </a:r>
            <a:br>
              <a:rPr lang="en-US" sz="900" dirty="0" smtClean="0">
                <a:solidFill>
                  <a:srgbClr val="000000"/>
                </a:solidFill>
                <a:latin typeface="Consolas"/>
              </a:rPr>
            </a:br>
            <a:r>
              <a:rPr lang="en-US" sz="900" dirty="0" smtClean="0">
                <a:solidFill>
                  <a:srgbClr val="000000"/>
                </a:solidFill>
                <a:latin typeface="Consolas"/>
              </a:rPr>
              <a:t>  </a:t>
            </a:r>
            <a:r>
              <a:rPr lang="en-US" sz="900" dirty="0" err="1" smtClean="0">
                <a:solidFill>
                  <a:srgbClr val="000000"/>
                </a:solidFill>
                <a:latin typeface="Consolas"/>
              </a:rPr>
              <a:t>record_timestamp</a:t>
            </a:r>
            <a:r>
              <a:rPr lang="en-US" sz="900" dirty="0" smtClean="0">
                <a:solidFill>
                  <a:srgbClr val="000000"/>
                </a:solidFill>
                <a:latin typeface="Consolas"/>
              </a:rPr>
              <a:t> </a:t>
            </a:r>
            <a:r>
              <a:rPr lang="en-US" sz="900" dirty="0">
                <a:solidFill>
                  <a:srgbClr val="808080"/>
                </a:solidFill>
                <a:latin typeface="Consolas"/>
              </a:rPr>
              <a:t>&gt;=</a:t>
            </a:r>
            <a:r>
              <a:rPr lang="en-US" sz="900" dirty="0">
                <a:solidFill>
                  <a:srgbClr val="000000"/>
                </a:solidFill>
                <a:latin typeface="Consolas"/>
              </a:rPr>
              <a:t> </a:t>
            </a:r>
            <a:r>
              <a:rPr lang="en-US" sz="900" dirty="0">
                <a:solidFill>
                  <a:srgbClr val="FF0000"/>
                </a:solidFill>
                <a:latin typeface="Consolas"/>
              </a:rPr>
              <a:t>'2014-04-01 00:00:00'</a:t>
            </a:r>
            <a:r>
              <a:rPr lang="en-US" sz="900" dirty="0">
                <a:solidFill>
                  <a:srgbClr val="000000"/>
                </a:solidFill>
                <a:latin typeface="Consolas"/>
              </a:rPr>
              <a:t>::</a:t>
            </a:r>
            <a:r>
              <a:rPr lang="en-US" sz="900" dirty="0">
                <a:solidFill>
                  <a:srgbClr val="0000FF"/>
                </a:solidFill>
                <a:latin typeface="Consolas"/>
              </a:rPr>
              <a:t>timestamp</a:t>
            </a:r>
            <a:r>
              <a:rPr lang="en-US" sz="900" dirty="0">
                <a:solidFill>
                  <a:srgbClr val="000000"/>
                </a:solidFill>
                <a:latin typeface="Consolas"/>
              </a:rPr>
              <a:t> </a:t>
            </a:r>
            <a:r>
              <a:rPr lang="en-US" sz="900" dirty="0">
                <a:solidFill>
                  <a:srgbClr val="808080"/>
                </a:solidFill>
                <a:latin typeface="Consolas"/>
              </a:rPr>
              <a:t>AND</a:t>
            </a:r>
            <a:r>
              <a:rPr lang="en-US" sz="900" dirty="0">
                <a:solidFill>
                  <a:srgbClr val="000000"/>
                </a:solidFill>
                <a:latin typeface="Consolas"/>
              </a:rPr>
              <a:t> </a:t>
            </a:r>
            <a:r>
              <a:rPr lang="en-US" sz="900" dirty="0" smtClean="0">
                <a:solidFill>
                  <a:srgbClr val="000000"/>
                </a:solidFill>
                <a:latin typeface="Consolas"/>
              </a:rPr>
              <a:t/>
            </a:r>
            <a:br>
              <a:rPr lang="en-US" sz="900" dirty="0" smtClean="0">
                <a:solidFill>
                  <a:srgbClr val="000000"/>
                </a:solidFill>
                <a:latin typeface="Consolas"/>
              </a:rPr>
            </a:br>
            <a:r>
              <a:rPr lang="en-US" sz="900" dirty="0" smtClean="0">
                <a:solidFill>
                  <a:srgbClr val="000000"/>
                </a:solidFill>
                <a:latin typeface="Consolas"/>
              </a:rPr>
              <a:t>  </a:t>
            </a:r>
            <a:r>
              <a:rPr lang="en-US" sz="900" dirty="0" err="1" smtClean="0">
                <a:solidFill>
                  <a:srgbClr val="000000"/>
                </a:solidFill>
                <a:latin typeface="Consolas"/>
              </a:rPr>
              <a:t>record_timestamp</a:t>
            </a:r>
            <a:r>
              <a:rPr lang="en-US" sz="900" dirty="0" smtClean="0">
                <a:solidFill>
                  <a:srgbClr val="000000"/>
                </a:solidFill>
                <a:latin typeface="Consolas"/>
              </a:rPr>
              <a:t> </a:t>
            </a:r>
            <a:r>
              <a:rPr lang="en-US" sz="900" dirty="0">
                <a:solidFill>
                  <a:srgbClr val="808080"/>
                </a:solidFill>
                <a:latin typeface="Consolas"/>
              </a:rPr>
              <a:t>&lt;</a:t>
            </a:r>
            <a:r>
              <a:rPr lang="en-US" sz="900" dirty="0">
                <a:solidFill>
                  <a:srgbClr val="000000"/>
                </a:solidFill>
                <a:latin typeface="Consolas"/>
              </a:rPr>
              <a:t> </a:t>
            </a:r>
            <a:r>
              <a:rPr lang="en-US" sz="900" dirty="0">
                <a:solidFill>
                  <a:srgbClr val="FF0000"/>
                </a:solidFill>
                <a:latin typeface="Consolas"/>
              </a:rPr>
              <a:t>'2014-05-01 00:00:00'</a:t>
            </a:r>
            <a:r>
              <a:rPr lang="en-US" sz="900" dirty="0">
                <a:solidFill>
                  <a:srgbClr val="000000"/>
                </a:solidFill>
                <a:latin typeface="Consolas"/>
              </a:rPr>
              <a:t>::</a:t>
            </a:r>
            <a:r>
              <a:rPr lang="en-US" sz="900" dirty="0" smtClean="0">
                <a:solidFill>
                  <a:srgbClr val="0000FF"/>
                </a:solidFill>
                <a:latin typeface="Consolas"/>
              </a:rPr>
              <a:t>timestamp</a:t>
            </a:r>
            <a:br>
              <a:rPr lang="en-US" sz="900" dirty="0" smtClean="0">
                <a:solidFill>
                  <a:srgbClr val="0000FF"/>
                </a:solidFill>
                <a:latin typeface="Consolas"/>
              </a:rPr>
            </a:br>
            <a:r>
              <a:rPr lang="en-US" sz="900" dirty="0" smtClean="0">
                <a:solidFill>
                  <a:srgbClr val="000000"/>
                </a:solidFill>
                <a:latin typeface="Consolas"/>
              </a:rPr>
              <a:t>) </a:t>
            </a: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DO INSTEAD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INSERT</a:t>
            </a:r>
            <a:r>
              <a:rPr lang="en-US" sz="900" dirty="0">
                <a:solidFill>
                  <a:srgbClr val="000000"/>
                </a:solidFill>
                <a:latin typeface="Consolas"/>
              </a:rPr>
              <a:t> </a:t>
            </a:r>
            <a:r>
              <a:rPr lang="en-US" sz="900" dirty="0">
                <a:solidFill>
                  <a:srgbClr val="0000FF"/>
                </a:solidFill>
                <a:latin typeface="Consolas"/>
              </a:rPr>
              <a:t>INTO</a:t>
            </a:r>
            <a:r>
              <a:rPr lang="en-US" sz="900" dirty="0">
                <a:solidFill>
                  <a:srgbClr val="000000"/>
                </a:solidFill>
                <a:latin typeface="Consolas"/>
              </a:rPr>
              <a:t> journal_201404 </a:t>
            </a:r>
            <a:r>
              <a:rPr lang="en-US" sz="900" dirty="0">
                <a:solidFill>
                  <a:srgbClr val="0000FF"/>
                </a:solidFill>
                <a:latin typeface="Consolas"/>
              </a:rPr>
              <a:t>VALUES</a:t>
            </a:r>
            <a:r>
              <a:rPr lang="en-US" sz="900" dirty="0">
                <a:solidFill>
                  <a:srgbClr val="000000"/>
                </a:solidFill>
                <a:latin typeface="Consolas"/>
              </a:rPr>
              <a:t> (NEW.</a:t>
            </a:r>
            <a:r>
              <a:rPr lang="en-US" sz="900" dirty="0">
                <a:solidFill>
                  <a:srgbClr val="808080"/>
                </a:solidFill>
                <a:latin typeface="Consolas"/>
              </a:rPr>
              <a:t>*</a:t>
            </a:r>
            <a:r>
              <a:rPr lang="en-US" sz="900" dirty="0">
                <a:solidFill>
                  <a:srgbClr val="000000"/>
                </a:solidFill>
                <a:latin typeface="Consolas"/>
              </a:rPr>
              <a:t>);</a:t>
            </a:r>
            <a:endParaRPr lang="en-US" sz="900" dirty="0">
              <a:latin typeface="Consolas"/>
            </a:endParaRPr>
          </a:p>
          <a:p>
            <a:pPr marL="0" indent="0">
              <a:buNone/>
            </a:pPr>
            <a:r>
              <a:rPr lang="en-US" sz="900" dirty="0">
                <a:latin typeface="Consolas"/>
              </a:rPr>
              <a:t/>
            </a:r>
            <a:br>
              <a:rPr lang="en-US" sz="900" dirty="0">
                <a:latin typeface="Consolas"/>
              </a:rPr>
            </a:br>
            <a:endParaRPr lang="en-US" sz="900" dirty="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13</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942867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Data</a:t>
            </a:r>
            <a:endParaRPr lang="en-US" dirty="0"/>
          </a:p>
        </p:txBody>
      </p:sp>
      <p:sp>
        <p:nvSpPr>
          <p:cNvPr id="3" name="Content Placeholder 2"/>
          <p:cNvSpPr>
            <a:spLocks noGrp="1"/>
          </p:cNvSpPr>
          <p:nvPr>
            <p:ph sz="quarter" idx="13"/>
          </p:nvPr>
        </p:nvSpPr>
        <p:spPr/>
        <p:txBody>
          <a:bodyPr>
            <a:normAutofit fontScale="92500" lnSpcReduction="10000"/>
          </a:bodyPr>
          <a:lstStyle/>
          <a:p>
            <a:r>
              <a:rPr lang="en-US" dirty="0" smtClean="0"/>
              <a:t>The first example will get all the data from the parent and child tables.</a:t>
            </a:r>
          </a:p>
          <a:p>
            <a:r>
              <a:rPr lang="en-US" dirty="0" smtClean="0"/>
              <a:t>The second example will get the data only from the parent table and nothing from the child tables.</a:t>
            </a:r>
          </a:p>
          <a:p>
            <a:r>
              <a:rPr lang="en-US" dirty="0" smtClean="0"/>
              <a:t>The third and fourth examples get data directly from the child tables.</a:t>
            </a:r>
          </a:p>
          <a:p>
            <a:r>
              <a:rPr lang="en-US" dirty="0" smtClean="0"/>
              <a:t>The fifth example get the data from the journal &amp; journal_201404 tables.</a:t>
            </a:r>
            <a:endParaRPr lang="en-US" dirty="0"/>
          </a:p>
        </p:txBody>
      </p:sp>
      <p:sp>
        <p:nvSpPr>
          <p:cNvPr id="4" name="Content Placeholder 3"/>
          <p:cNvSpPr>
            <a:spLocks noGrp="1"/>
          </p:cNvSpPr>
          <p:nvPr>
            <p:ph sz="quarter" idx="14"/>
          </p:nvPr>
        </p:nvSpPr>
        <p:spPr/>
        <p:txBody>
          <a:bodyPr/>
          <a:lstStyle/>
          <a:p>
            <a:pPr marL="0" indent="0">
              <a:buNone/>
            </a:pP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journal;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a:t>
            </a:r>
            <a:r>
              <a:rPr lang="en-US" sz="1000" dirty="0">
                <a:solidFill>
                  <a:srgbClr val="0000FF"/>
                </a:solidFill>
                <a:latin typeface="Consolas"/>
              </a:rPr>
              <a:t>ONLY</a:t>
            </a:r>
            <a:r>
              <a:rPr lang="en-US" sz="1000" dirty="0">
                <a:solidFill>
                  <a:srgbClr val="000000"/>
                </a:solidFill>
                <a:latin typeface="Consolas"/>
              </a:rPr>
              <a:t> journal;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journal_201403;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journal_201404;</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journal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00"/>
                </a:solidFill>
                <a:latin typeface="Consolas"/>
              </a:rPr>
              <a:t> </a:t>
            </a:r>
            <a:r>
              <a:rPr lang="en-US" sz="1000" dirty="0" smtClean="0">
                <a:solidFill>
                  <a:srgbClr val="0000FF"/>
                </a:solidFill>
                <a:latin typeface="Consolas"/>
              </a:rPr>
              <a:t>WHERE</a:t>
            </a:r>
            <a:r>
              <a:rPr lang="en-US" sz="1000" dirty="0" smtClean="0">
                <a:solidFill>
                  <a:srgbClr val="000000"/>
                </a:solidFill>
                <a:latin typeface="Consolas"/>
              </a:rPr>
              <a:t> </a:t>
            </a:r>
            <a:r>
              <a:rPr lang="en-US" sz="1000" dirty="0" err="1">
                <a:solidFill>
                  <a:srgbClr val="000000"/>
                </a:solidFill>
                <a:latin typeface="Consolas"/>
              </a:rPr>
              <a:t>record_timestamp</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'2014-04-26 12:00:00'</a:t>
            </a:r>
            <a:r>
              <a:rPr lang="en-US" sz="1000" dirty="0">
                <a:solidFill>
                  <a:srgbClr val="000000"/>
                </a:solidFill>
                <a:latin typeface="Consolas"/>
              </a:rPr>
              <a:t>; </a:t>
            </a:r>
            <a:br>
              <a:rPr lang="en-US" sz="1000" dirty="0">
                <a:solidFill>
                  <a:srgbClr val="000000"/>
                </a:solidFill>
                <a:latin typeface="Consolas"/>
              </a:rPr>
            </a:br>
            <a:endParaRPr lang="en-US" sz="1000" dirty="0" smtClean="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14</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2044125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Plan</a:t>
            </a:r>
            <a:endParaRPr lang="en-US" dirty="0"/>
          </a:p>
        </p:txBody>
      </p:sp>
      <p:sp>
        <p:nvSpPr>
          <p:cNvPr id="3" name="Content Placeholder 2"/>
          <p:cNvSpPr>
            <a:spLocks noGrp="1"/>
          </p:cNvSpPr>
          <p:nvPr>
            <p:ph sz="quarter" idx="13"/>
          </p:nvPr>
        </p:nvSpPr>
        <p:spPr/>
        <p:txBody>
          <a:bodyPr/>
          <a:lstStyle/>
          <a:p>
            <a:r>
              <a:rPr lang="en-US" dirty="0" smtClean="0"/>
              <a:t>In our example we are using 18 child tables, one per month with a total of 6,425,250 rows of data at the time this example was run.</a:t>
            </a:r>
          </a:p>
          <a:p>
            <a:r>
              <a:rPr lang="en-US" dirty="0" smtClean="0"/>
              <a:t>368 </a:t>
            </a:r>
            <a:r>
              <a:rPr lang="en-US" dirty="0"/>
              <a:t>rows returned </a:t>
            </a:r>
            <a:r>
              <a:rPr lang="en-US" dirty="0" smtClean="0"/>
              <a:t>in 31 </a:t>
            </a:r>
            <a:r>
              <a:rPr lang="en-US" dirty="0" err="1" smtClean="0"/>
              <a:t>ms</a:t>
            </a:r>
            <a:endParaRPr lang="en-US" dirty="0" smtClean="0"/>
          </a:p>
          <a:p>
            <a:endParaRPr lang="en-US" dirty="0"/>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a:t>
            </a:r>
            <a:r>
              <a:rPr lang="en-US" sz="1000" dirty="0" smtClean="0">
                <a:solidFill>
                  <a:srgbClr val="000000"/>
                </a:solidFill>
                <a:latin typeface="Consolas"/>
              </a:rPr>
              <a:t>journal </a:t>
            </a: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WHERE</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record_timestamp</a:t>
            </a:r>
            <a:r>
              <a:rPr lang="en-US" sz="1000" dirty="0" smtClean="0">
                <a:solidFill>
                  <a:srgbClr val="000000"/>
                </a:solidFill>
                <a:latin typeface="Consolas"/>
              </a:rPr>
              <a:t> </a:t>
            </a:r>
            <a:r>
              <a:rPr lang="en-US" sz="1000" dirty="0">
                <a:solidFill>
                  <a:srgbClr val="808080"/>
                </a:solidFill>
                <a:latin typeface="Consolas"/>
              </a:rPr>
              <a:t>&gt;=</a:t>
            </a:r>
            <a:r>
              <a:rPr lang="en-US" sz="1000" dirty="0">
                <a:solidFill>
                  <a:srgbClr val="000000"/>
                </a:solidFill>
                <a:latin typeface="Consolas"/>
              </a:rPr>
              <a:t> </a:t>
            </a:r>
            <a:r>
              <a:rPr lang="en-US" sz="1000" dirty="0">
                <a:solidFill>
                  <a:srgbClr val="FF0000"/>
                </a:solidFill>
                <a:latin typeface="Consolas"/>
              </a:rPr>
              <a:t>'2014-01-01 00:00:00'</a:t>
            </a:r>
            <a:r>
              <a:rPr lang="en-US" sz="1000" dirty="0">
                <a:solidFill>
                  <a:srgbClr val="000000"/>
                </a:solidFill>
                <a:latin typeface="Consolas"/>
              </a:rPr>
              <a:t>::</a:t>
            </a:r>
            <a:r>
              <a:rPr lang="en-US" sz="1000" dirty="0">
                <a:solidFill>
                  <a:srgbClr val="0000FF"/>
                </a:solidFill>
                <a:latin typeface="Consolas"/>
              </a:rPr>
              <a:t>timestamp</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808080"/>
                </a:solidFill>
                <a:latin typeface="Consolas"/>
              </a:rPr>
              <a:t>AND</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record_timestamp</a:t>
            </a:r>
            <a:r>
              <a:rPr lang="en-US" sz="1000" dirty="0" smtClean="0">
                <a:solidFill>
                  <a:srgbClr val="000000"/>
                </a:solidFill>
                <a:latin typeface="Consolas"/>
              </a:rPr>
              <a:t> </a:t>
            </a:r>
            <a:r>
              <a:rPr lang="en-US" sz="1000" dirty="0">
                <a:solidFill>
                  <a:srgbClr val="808080"/>
                </a:solidFill>
                <a:latin typeface="Consolas"/>
              </a:rPr>
              <a:t>&lt;</a:t>
            </a:r>
            <a:r>
              <a:rPr lang="en-US" sz="1000" dirty="0">
                <a:solidFill>
                  <a:srgbClr val="000000"/>
                </a:solidFill>
                <a:latin typeface="Consolas"/>
              </a:rPr>
              <a:t> </a:t>
            </a:r>
            <a:r>
              <a:rPr lang="en-US" sz="1000" dirty="0">
                <a:solidFill>
                  <a:srgbClr val="FF0000"/>
                </a:solidFill>
                <a:latin typeface="Consolas"/>
              </a:rPr>
              <a:t>'2014-01-02 00:00:00'</a:t>
            </a:r>
            <a:r>
              <a:rPr lang="en-US" sz="1000" dirty="0">
                <a:solidFill>
                  <a:srgbClr val="000000"/>
                </a:solidFill>
                <a:latin typeface="Consolas"/>
              </a:rPr>
              <a:t>::</a:t>
            </a:r>
            <a:r>
              <a:rPr lang="en-US" sz="1000" dirty="0" smtClean="0">
                <a:solidFill>
                  <a:srgbClr val="0000FF"/>
                </a:solidFill>
                <a:latin typeface="Consolas"/>
              </a:rPr>
              <a:t>timestamp</a:t>
            </a:r>
            <a:r>
              <a:rPr lang="en-US" sz="1000" dirty="0" smtClean="0">
                <a:latin typeface="Consolas"/>
              </a:rPr>
              <a:t>;</a:t>
            </a:r>
            <a:r>
              <a:rPr lang="en-US" sz="1000" dirty="0">
                <a:latin typeface="Consolas"/>
              </a:rPr>
              <a:t/>
            </a:r>
            <a:br>
              <a:rPr lang="en-US" sz="1000" dirty="0">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15</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3439536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Single Table Query Plan</a:t>
            </a:r>
            <a:endParaRPr lang="en-US" dirty="0"/>
          </a:p>
        </p:txBody>
      </p:sp>
      <p:sp>
        <p:nvSpPr>
          <p:cNvPr id="3" name="Content Placeholder 2"/>
          <p:cNvSpPr>
            <a:spLocks noGrp="1"/>
          </p:cNvSpPr>
          <p:nvPr>
            <p:ph sz="quarter" idx="13"/>
          </p:nvPr>
        </p:nvSpPr>
        <p:spPr/>
        <p:txBody>
          <a:bodyPr/>
          <a:lstStyle/>
          <a:p>
            <a:r>
              <a:rPr lang="en-US" dirty="0" smtClean="0"/>
              <a:t>In our example we are one table with a total of 6,425,250 rows of data at the time this example was run.</a:t>
            </a:r>
          </a:p>
          <a:p>
            <a:r>
              <a:rPr lang="en-US" dirty="0"/>
              <a:t>368 rows returned </a:t>
            </a:r>
            <a:r>
              <a:rPr lang="en-US" dirty="0" smtClean="0"/>
              <a:t>in 4.228 sec</a:t>
            </a:r>
          </a:p>
          <a:p>
            <a:r>
              <a:rPr lang="en-US" dirty="0" smtClean="0"/>
              <a:t>The traditional table version is more than 100 times slower.</a:t>
            </a:r>
            <a:endParaRPr lang="en-US" dirty="0"/>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0000FF"/>
                </a:solidFill>
                <a:latin typeface="Consolas"/>
              </a:rPr>
              <a:t>TABLE</a:t>
            </a:r>
            <a:r>
              <a:rPr lang="en-US" sz="1000" dirty="0">
                <a:solidFill>
                  <a:srgbClr val="000000"/>
                </a:solidFill>
                <a:latin typeface="Consolas"/>
              </a:rPr>
              <a:t> </a:t>
            </a:r>
            <a:r>
              <a:rPr lang="en-US" sz="1000" dirty="0" err="1">
                <a:solidFill>
                  <a:srgbClr val="000000"/>
                </a:solidFill>
                <a:latin typeface="Consolas"/>
              </a:rPr>
              <a:t>journal_all</a:t>
            </a:r>
            <a:r>
              <a:rPr lang="en-US" sz="1000" dirty="0">
                <a:solidFill>
                  <a:srgbClr val="000000"/>
                </a:solidFill>
                <a:latin typeface="Consolas"/>
              </a:rPr>
              <a:t> </a:t>
            </a:r>
            <a:r>
              <a:rPr lang="en-US" sz="1000" dirty="0">
                <a:solidFill>
                  <a:srgbClr val="0000FF"/>
                </a:solidFill>
                <a:latin typeface="Consolas"/>
              </a:rPr>
              <a:t>AS</a:t>
            </a:r>
            <a:r>
              <a:rPr lang="en-US" sz="1000" dirty="0">
                <a:solidFill>
                  <a:srgbClr val="000000"/>
                </a:solidFill>
                <a:latin typeface="Consolas"/>
              </a:rPr>
              <a:t> </a:t>
            </a: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journal; </a:t>
            </a:r>
            <a:r>
              <a:rPr lang="en-US" sz="1000" dirty="0" smtClean="0">
                <a:solidFill>
                  <a:srgbClr val="000000"/>
                </a:solidFill>
                <a:latin typeface="Consolas"/>
              </a:rPr>
              <a:t/>
            </a:r>
            <a:br>
              <a:rPr lang="en-US" sz="1000" dirty="0" smtClean="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a:t>
            </a:r>
            <a:r>
              <a:rPr lang="en-US" sz="1000" dirty="0" err="1" smtClean="0">
                <a:solidFill>
                  <a:srgbClr val="000000"/>
                </a:solidFill>
                <a:latin typeface="Consolas"/>
              </a:rPr>
              <a:t>journal_all</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WHERE</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record_timestamp</a:t>
            </a:r>
            <a:r>
              <a:rPr lang="en-US" sz="1000" dirty="0" smtClean="0">
                <a:solidFill>
                  <a:srgbClr val="000000"/>
                </a:solidFill>
                <a:latin typeface="Consolas"/>
              </a:rPr>
              <a:t> </a:t>
            </a:r>
            <a:r>
              <a:rPr lang="en-US" sz="1000" dirty="0">
                <a:solidFill>
                  <a:srgbClr val="808080"/>
                </a:solidFill>
                <a:latin typeface="Consolas"/>
              </a:rPr>
              <a:t>&gt;=</a:t>
            </a:r>
            <a:r>
              <a:rPr lang="en-US" sz="1000" dirty="0">
                <a:solidFill>
                  <a:srgbClr val="000000"/>
                </a:solidFill>
                <a:latin typeface="Consolas"/>
              </a:rPr>
              <a:t> </a:t>
            </a:r>
            <a:r>
              <a:rPr lang="en-US" sz="1000" dirty="0">
                <a:solidFill>
                  <a:srgbClr val="FF0000"/>
                </a:solidFill>
                <a:latin typeface="Consolas"/>
              </a:rPr>
              <a:t>'2014-01-01 00:00:00'</a:t>
            </a:r>
            <a:r>
              <a:rPr lang="en-US" sz="1000" dirty="0">
                <a:solidFill>
                  <a:srgbClr val="000000"/>
                </a:solidFill>
                <a:latin typeface="Consolas"/>
              </a:rPr>
              <a:t>::</a:t>
            </a:r>
            <a:r>
              <a:rPr lang="en-US" sz="1000" dirty="0">
                <a:solidFill>
                  <a:srgbClr val="0000FF"/>
                </a:solidFill>
                <a:latin typeface="Consolas"/>
              </a:rPr>
              <a:t>timestamp</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808080"/>
                </a:solidFill>
                <a:latin typeface="Consolas"/>
              </a:rPr>
              <a:t>AND</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record_timestamp</a:t>
            </a:r>
            <a:r>
              <a:rPr lang="en-US" sz="1000" dirty="0" smtClean="0">
                <a:solidFill>
                  <a:srgbClr val="000000"/>
                </a:solidFill>
                <a:latin typeface="Consolas"/>
              </a:rPr>
              <a:t> </a:t>
            </a:r>
            <a:r>
              <a:rPr lang="en-US" sz="1000" dirty="0">
                <a:solidFill>
                  <a:srgbClr val="808080"/>
                </a:solidFill>
                <a:latin typeface="Consolas"/>
              </a:rPr>
              <a:t>&lt;</a:t>
            </a:r>
            <a:r>
              <a:rPr lang="en-US" sz="1000" dirty="0">
                <a:solidFill>
                  <a:srgbClr val="000000"/>
                </a:solidFill>
                <a:latin typeface="Consolas"/>
              </a:rPr>
              <a:t> </a:t>
            </a:r>
            <a:r>
              <a:rPr lang="en-US" sz="1000" dirty="0">
                <a:solidFill>
                  <a:srgbClr val="FF0000"/>
                </a:solidFill>
                <a:latin typeface="Consolas"/>
              </a:rPr>
              <a:t>'2014-01-02 00:00:00'</a:t>
            </a:r>
            <a:r>
              <a:rPr lang="en-US" sz="1000" dirty="0">
                <a:solidFill>
                  <a:srgbClr val="000000"/>
                </a:solidFill>
                <a:latin typeface="Consolas"/>
              </a:rPr>
              <a:t>::</a:t>
            </a:r>
            <a:r>
              <a:rPr lang="en-US" sz="1000" dirty="0">
                <a:solidFill>
                  <a:srgbClr val="0000FF"/>
                </a:solidFill>
                <a:latin typeface="Consolas"/>
              </a:rPr>
              <a:t>timestamp</a:t>
            </a:r>
            <a:r>
              <a:rPr lang="en-US" sz="1000" dirty="0">
                <a:solidFill>
                  <a:srgbClr val="000000"/>
                </a:solidFill>
                <a:latin typeface="Consolas"/>
              </a:rPr>
              <a:t>;</a:t>
            </a:r>
            <a:endParaRPr lang="en-US" sz="1000" dirty="0">
              <a:latin typeface="Consolas"/>
            </a:endParaRPr>
          </a:p>
          <a:p>
            <a:pPr marL="0" indent="0">
              <a:buNone/>
            </a:pPr>
            <a:r>
              <a:rPr lang="en-US" sz="1000" dirty="0">
                <a:latin typeface="Consolas"/>
              </a:rPr>
              <a:t/>
            </a:r>
            <a:br>
              <a:rPr lang="en-US" sz="1000" dirty="0">
                <a:latin typeface="Consolas"/>
              </a:rPr>
            </a:br>
            <a:r>
              <a:rPr lang="en-US" sz="1000" dirty="0">
                <a:latin typeface="Consolas"/>
              </a:rPr>
              <a:t/>
            </a:r>
            <a:br>
              <a:rPr lang="en-US" sz="1000" dirty="0">
                <a:latin typeface="Consolas"/>
              </a:rPr>
            </a:br>
            <a:endParaRPr lang="en-US" sz="1000" dirty="0">
              <a:latin typeface="Consolas"/>
            </a:endParaRPr>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16</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1082892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Caveats</a:t>
            </a:r>
            <a:endParaRPr lang="en-US" dirty="0"/>
          </a:p>
        </p:txBody>
      </p:sp>
      <p:sp>
        <p:nvSpPr>
          <p:cNvPr id="3" name="Content Placeholder 2"/>
          <p:cNvSpPr>
            <a:spLocks noGrp="1"/>
          </p:cNvSpPr>
          <p:nvPr>
            <p:ph idx="1"/>
          </p:nvPr>
        </p:nvSpPr>
        <p:spPr/>
        <p:txBody>
          <a:bodyPr>
            <a:normAutofit/>
          </a:bodyPr>
          <a:lstStyle/>
          <a:p>
            <a:r>
              <a:rPr lang="en-US" dirty="0" smtClean="0"/>
              <a:t>No way to check to see if to of the CHECK statements collide, such as they both cover the same day.</a:t>
            </a:r>
          </a:p>
          <a:p>
            <a:r>
              <a:rPr lang="en-US" dirty="0" smtClean="0"/>
              <a:t>Can’t use timestamp such as NOW() for use in queries because they will cause all tables to be searched.</a:t>
            </a:r>
          </a:p>
          <a:p>
            <a:r>
              <a:rPr lang="en-US" dirty="0" smtClean="0"/>
              <a:t>Each CHECK constraint on the parent table must be evaluated where queries are executed against the parent table. </a:t>
            </a:r>
            <a:r>
              <a:rPr lang="en-US" dirty="0"/>
              <a:t>Use up to hundred of partitions but not thousands of partitions. </a:t>
            </a:r>
          </a:p>
        </p:txBody>
      </p:sp>
      <p:sp>
        <p:nvSpPr>
          <p:cNvPr id="5" name="Date Placeholder 4"/>
          <p:cNvSpPr>
            <a:spLocks noGrp="1"/>
          </p:cNvSpPr>
          <p:nvPr>
            <p:ph type="dt" sz="half" idx="10"/>
          </p:nvPr>
        </p:nvSpPr>
        <p:spPr/>
        <p:txBody>
          <a:bodyPr/>
          <a:lstStyle/>
          <a:p>
            <a:r>
              <a:rPr lang="en-US" dirty="0" smtClean="0"/>
              <a:t>4/27/2014</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17</a:t>
            </a:fld>
            <a:endParaRPr lang="en-US"/>
          </a:p>
        </p:txBody>
      </p:sp>
      <p:sp>
        <p:nvSpPr>
          <p:cNvPr id="7" name="Footer Placeholder 6"/>
          <p:cNvSpPr>
            <a:spLocks noGrp="1"/>
          </p:cNvSpPr>
          <p:nvPr>
            <p:ph type="ftr" sz="quarter" idx="12"/>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1091026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Tablespaces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4/27/2014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18</a:t>
            </a:fld>
            <a:endParaRPr lang="en-US"/>
          </a:p>
        </p:txBody>
      </p:sp>
      <p:sp>
        <p:nvSpPr>
          <p:cNvPr id="6" name="Footer Placeholder 5"/>
          <p:cNvSpPr>
            <a:spLocks noGrp="1"/>
          </p:cNvSpPr>
          <p:nvPr>
            <p:ph type="ftr" sz="quarter" idx="12"/>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1951238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err="1" smtClean="0"/>
              <a:t>Tablesspaces</a:t>
            </a:r>
            <a:endParaRPr lang="en-US" dirty="0"/>
          </a:p>
        </p:txBody>
      </p:sp>
      <p:sp>
        <p:nvSpPr>
          <p:cNvPr id="9" name="Content Placeholder 8"/>
          <p:cNvSpPr>
            <a:spLocks noGrp="1"/>
          </p:cNvSpPr>
          <p:nvPr>
            <p:ph sz="quarter" idx="13"/>
          </p:nvPr>
        </p:nvSpPr>
        <p:spPr/>
        <p:txBody>
          <a:bodyPr>
            <a:normAutofit fontScale="70000" lnSpcReduction="20000"/>
          </a:bodyPr>
          <a:lstStyle/>
          <a:p>
            <a:r>
              <a:rPr lang="en-US" dirty="0" err="1" smtClean="0"/>
              <a:t>Tablespaces</a:t>
            </a:r>
            <a:r>
              <a:rPr lang="en-US" dirty="0" smtClean="0"/>
              <a:t> are physical disk locations that Postgres may use to store information.</a:t>
            </a:r>
          </a:p>
          <a:p>
            <a:r>
              <a:rPr lang="en-US" dirty="0" err="1" smtClean="0"/>
              <a:t>Tablespaces</a:t>
            </a:r>
            <a:r>
              <a:rPr lang="en-US" dirty="0" smtClean="0"/>
              <a:t> are cluster wide, this means that definition for the </a:t>
            </a:r>
            <a:r>
              <a:rPr lang="en-US" dirty="0" err="1" smtClean="0"/>
              <a:t>tablespace</a:t>
            </a:r>
            <a:r>
              <a:rPr lang="en-US" dirty="0" smtClean="0"/>
              <a:t> is at the cluster level and are not backed up by </a:t>
            </a:r>
            <a:r>
              <a:rPr lang="en-US" dirty="0" err="1" smtClean="0"/>
              <a:t>pg_dump</a:t>
            </a:r>
            <a:r>
              <a:rPr lang="en-US" dirty="0" smtClean="0"/>
              <a:t>.</a:t>
            </a:r>
          </a:p>
          <a:p>
            <a:r>
              <a:rPr lang="en-US" dirty="0" smtClean="0"/>
              <a:t>Multiple databases can use the same or different </a:t>
            </a:r>
            <a:r>
              <a:rPr lang="en-US" dirty="0" err="1" smtClean="0"/>
              <a:t>tablespaces</a:t>
            </a:r>
            <a:r>
              <a:rPr lang="en-US" dirty="0" smtClean="0"/>
              <a:t>.</a:t>
            </a:r>
          </a:p>
          <a:p>
            <a:r>
              <a:rPr lang="en-US" dirty="0" smtClean="0"/>
              <a:t>You may even select different </a:t>
            </a:r>
            <a:r>
              <a:rPr lang="en-US" dirty="0" err="1" smtClean="0"/>
              <a:t>tablespaces</a:t>
            </a:r>
            <a:r>
              <a:rPr lang="en-US" dirty="0" smtClean="0"/>
              <a:t> per table, index, etc.</a:t>
            </a:r>
          </a:p>
          <a:p>
            <a:r>
              <a:rPr lang="en-US" dirty="0" err="1" smtClean="0"/>
              <a:t>Tablespaces</a:t>
            </a:r>
            <a:r>
              <a:rPr lang="en-US" dirty="0" smtClean="0"/>
              <a:t> can only be created by </a:t>
            </a:r>
            <a:r>
              <a:rPr lang="en-US" dirty="0" err="1" smtClean="0"/>
              <a:t>superusers</a:t>
            </a:r>
            <a:r>
              <a:rPr lang="en-US" dirty="0" smtClean="0"/>
              <a:t>, but may be owned by a specified user.</a:t>
            </a:r>
          </a:p>
          <a:p>
            <a:endParaRPr lang="en-US" dirty="0"/>
          </a:p>
        </p:txBody>
      </p:sp>
      <p:sp>
        <p:nvSpPr>
          <p:cNvPr id="5" name="Date Placeholder 4"/>
          <p:cNvSpPr>
            <a:spLocks noGrp="1"/>
          </p:cNvSpPr>
          <p:nvPr>
            <p:ph type="dt" sz="half" idx="15"/>
          </p:nvPr>
        </p:nvSpPr>
        <p:spPr/>
        <p:txBody>
          <a:bodyPr/>
          <a:lstStyle/>
          <a:p>
            <a:r>
              <a:rPr lang="en-US" dirty="0" smtClean="0"/>
              <a:t>4/27/2014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19</a:t>
            </a:fld>
            <a:endParaRPr lang="en-US"/>
          </a:p>
        </p:txBody>
      </p:sp>
      <p:sp>
        <p:nvSpPr>
          <p:cNvPr id="7" name="Footer Placeholder 6"/>
          <p:cNvSpPr>
            <a:spLocks noGrp="1"/>
          </p:cNvSpPr>
          <p:nvPr>
            <p:ph type="ftr" sz="quarter" idx="17"/>
          </p:nvPr>
        </p:nvSpPr>
        <p:spPr/>
        <p:txBody>
          <a:bodyPr/>
          <a:lstStyle/>
          <a:p>
            <a:r>
              <a:rPr lang="en-US" smtClean="0"/>
              <a:t>Partitioning &amp; Creating Hardware Tablespaces for Performance</a:t>
            </a:r>
            <a:endParaRPr lang="en-US" dirty="0"/>
          </a:p>
        </p:txBody>
      </p:sp>
      <p:grpSp>
        <p:nvGrpSpPr>
          <p:cNvPr id="33" name="Group 32"/>
          <p:cNvGrpSpPr/>
          <p:nvPr/>
        </p:nvGrpSpPr>
        <p:grpSpPr>
          <a:xfrm>
            <a:off x="4988642" y="1200150"/>
            <a:ext cx="1981199" cy="1154185"/>
            <a:chOff x="4876800" y="1569964"/>
            <a:chExt cx="1981199" cy="1154185"/>
          </a:xfrm>
        </p:grpSpPr>
        <p:sp>
          <p:nvSpPr>
            <p:cNvPr id="27" name="Rounded Rectangle 26"/>
            <p:cNvSpPr/>
            <p:nvPr/>
          </p:nvSpPr>
          <p:spPr>
            <a:xfrm>
              <a:off x="4876800" y="1569964"/>
              <a:ext cx="1981199" cy="115418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dirty="0" smtClean="0"/>
                <a:t>Multiple Disks</a:t>
              </a:r>
              <a:endParaRPr lang="en-US" dirty="0"/>
            </a:p>
          </p:txBody>
        </p:sp>
        <p:sp>
          <p:nvSpPr>
            <p:cNvPr id="10" name="Flowchart: Magnetic Disk 9"/>
            <p:cNvSpPr/>
            <p:nvPr/>
          </p:nvSpPr>
          <p:spPr>
            <a:xfrm>
              <a:off x="5002161" y="2033557"/>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12" name="Flowchart: Magnetic Disk 11"/>
            <p:cNvSpPr/>
            <p:nvPr/>
          </p:nvSpPr>
          <p:spPr>
            <a:xfrm>
              <a:off x="5625281" y="2033557"/>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13" name="Flowchart: Magnetic Disk 12"/>
            <p:cNvSpPr/>
            <p:nvPr/>
          </p:nvSpPr>
          <p:spPr>
            <a:xfrm>
              <a:off x="6248400" y="2033557"/>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grpSp>
      <p:grpSp>
        <p:nvGrpSpPr>
          <p:cNvPr id="34" name="Group 33"/>
          <p:cNvGrpSpPr/>
          <p:nvPr/>
        </p:nvGrpSpPr>
        <p:grpSpPr>
          <a:xfrm>
            <a:off x="4988642" y="2952749"/>
            <a:ext cx="1981200" cy="1670623"/>
            <a:chOff x="5410200" y="2952750"/>
            <a:chExt cx="1981200" cy="1670623"/>
          </a:xfrm>
        </p:grpSpPr>
        <p:sp>
          <p:nvSpPr>
            <p:cNvPr id="22" name="Rounded Rectangle 21"/>
            <p:cNvSpPr/>
            <p:nvPr/>
          </p:nvSpPr>
          <p:spPr>
            <a:xfrm>
              <a:off x="5410200" y="2952750"/>
              <a:ext cx="1981200" cy="167062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dirty="0" smtClean="0"/>
                <a:t>Multiple Disks &amp; Directories</a:t>
              </a:r>
              <a:endParaRPr lang="en-US" dirty="0"/>
            </a:p>
          </p:txBody>
        </p:sp>
        <p:sp>
          <p:nvSpPr>
            <p:cNvPr id="15" name="Flowchart: Magnetic Disk 14"/>
            <p:cNvSpPr/>
            <p:nvPr/>
          </p:nvSpPr>
          <p:spPr>
            <a:xfrm>
              <a:off x="6781800" y="3688079"/>
              <a:ext cx="457200" cy="86487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a:t>
              </a:r>
              <a:endParaRPr lang="en-US" dirty="0"/>
            </a:p>
          </p:txBody>
        </p:sp>
        <p:sp>
          <p:nvSpPr>
            <p:cNvPr id="16" name="Flowchart: Magnetic Disk 15"/>
            <p:cNvSpPr/>
            <p:nvPr/>
          </p:nvSpPr>
          <p:spPr>
            <a:xfrm>
              <a:off x="6172200" y="3688079"/>
              <a:ext cx="457200" cy="86487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
              </a:r>
              <a:endParaRPr lang="en-US" dirty="0"/>
            </a:p>
          </p:txBody>
        </p:sp>
        <p:sp>
          <p:nvSpPr>
            <p:cNvPr id="17" name="Flowchart: Magnetic Disk 16"/>
            <p:cNvSpPr/>
            <p:nvPr/>
          </p:nvSpPr>
          <p:spPr>
            <a:xfrm>
              <a:off x="5562600" y="4171950"/>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0" name="Flowchart: Magnetic Disk 19"/>
            <p:cNvSpPr/>
            <p:nvPr/>
          </p:nvSpPr>
          <p:spPr>
            <a:xfrm>
              <a:off x="5562600" y="3937574"/>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21" name="Flowchart: Magnetic Disk 20"/>
            <p:cNvSpPr/>
            <p:nvPr/>
          </p:nvSpPr>
          <p:spPr>
            <a:xfrm>
              <a:off x="5562600" y="3688079"/>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grpSp>
      <p:grpSp>
        <p:nvGrpSpPr>
          <p:cNvPr id="32" name="Group 31"/>
          <p:cNvGrpSpPr/>
          <p:nvPr/>
        </p:nvGrpSpPr>
        <p:grpSpPr>
          <a:xfrm>
            <a:off x="7315200" y="1962150"/>
            <a:ext cx="1447800" cy="1676400"/>
            <a:chOff x="7391400" y="1123950"/>
            <a:chExt cx="1447800" cy="1676400"/>
          </a:xfrm>
        </p:grpSpPr>
        <p:sp>
          <p:nvSpPr>
            <p:cNvPr id="28" name="Rounded Rectangle 27"/>
            <p:cNvSpPr/>
            <p:nvPr/>
          </p:nvSpPr>
          <p:spPr>
            <a:xfrm>
              <a:off x="7391400" y="1123950"/>
              <a:ext cx="1447800" cy="1676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dirty="0" smtClean="0"/>
                <a:t>Multiple Directories</a:t>
              </a:r>
              <a:endParaRPr lang="en-US" dirty="0"/>
            </a:p>
          </p:txBody>
        </p:sp>
        <p:sp>
          <p:nvSpPr>
            <p:cNvPr id="23" name="Flowchart: Magnetic Disk 22"/>
            <p:cNvSpPr/>
            <p:nvPr/>
          </p:nvSpPr>
          <p:spPr>
            <a:xfrm>
              <a:off x="7874409" y="2328156"/>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24" name="Flowchart: Magnetic Disk 23"/>
            <p:cNvSpPr/>
            <p:nvPr/>
          </p:nvSpPr>
          <p:spPr>
            <a:xfrm>
              <a:off x="7874409" y="2093780"/>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25" name="Flowchart: Magnetic Disk 24"/>
            <p:cNvSpPr/>
            <p:nvPr/>
          </p:nvSpPr>
          <p:spPr>
            <a:xfrm>
              <a:off x="7874409" y="1844285"/>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grpSp>
    </p:spTree>
    <p:extLst>
      <p:ext uri="{BB962C8B-B14F-4D97-AF65-F5344CB8AC3E}">
        <p14:creationId xmlns:p14="http://schemas.microsoft.com/office/powerpoint/2010/main" val="1069384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a:t>
            </a:r>
            <a:r>
              <a:rPr lang="en-US" dirty="0" err="1" smtClean="0"/>
              <a:t>Tablespaces</a:t>
            </a:r>
            <a:endParaRPr lang="en-US" dirty="0"/>
          </a:p>
        </p:txBody>
      </p:sp>
      <p:sp>
        <p:nvSpPr>
          <p:cNvPr id="7" name="Content Placeholder 6"/>
          <p:cNvSpPr>
            <a:spLocks noGrp="1"/>
          </p:cNvSpPr>
          <p:nvPr>
            <p:ph sz="quarter" idx="13"/>
          </p:nvPr>
        </p:nvSpPr>
        <p:spPr/>
        <p:txBody>
          <a:bodyPr/>
          <a:lstStyle/>
          <a:p>
            <a:endParaRPr lang="en-US"/>
          </a:p>
        </p:txBody>
      </p:sp>
      <p:sp>
        <p:nvSpPr>
          <p:cNvPr id="8" name="Content Placeholder 7"/>
          <p:cNvSpPr>
            <a:spLocks noGrp="1"/>
          </p:cNvSpPr>
          <p:nvPr>
            <p:ph sz="quarter" idx="14"/>
          </p:nvPr>
        </p:nvSpPr>
        <p:spPr/>
        <p:txBody>
          <a:bodyPr>
            <a:norm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TABLESPACE </a:t>
            </a:r>
            <a:r>
              <a:rPr lang="en-US" sz="1000" dirty="0" err="1">
                <a:solidFill>
                  <a:srgbClr val="000000"/>
                </a:solidFill>
                <a:latin typeface="Consolas"/>
              </a:rPr>
              <a:t>fastspace</a:t>
            </a:r>
            <a:r>
              <a:rPr lang="en-US" sz="1000" dirty="0">
                <a:solidFill>
                  <a:srgbClr val="000000"/>
                </a:solidFill>
                <a:latin typeface="Consolas"/>
              </a:rPr>
              <a:t> LOCATION </a:t>
            </a:r>
            <a:r>
              <a:rPr lang="en-US" sz="1000" dirty="0">
                <a:solidFill>
                  <a:srgbClr val="FF0000"/>
                </a:solidFill>
                <a:latin typeface="Consolas"/>
              </a:rPr>
              <a:t>'/</a:t>
            </a:r>
            <a:r>
              <a:rPr lang="en-US" sz="1000" dirty="0" err="1">
                <a:solidFill>
                  <a:srgbClr val="FF0000"/>
                </a:solidFill>
                <a:latin typeface="Consolas"/>
              </a:rPr>
              <a:t>mnt</a:t>
            </a:r>
            <a:r>
              <a:rPr lang="en-US" sz="1000" dirty="0">
                <a:solidFill>
                  <a:srgbClr val="FF0000"/>
                </a:solidFill>
                <a:latin typeface="Consolas"/>
              </a:rPr>
              <a:t>/sda1/</a:t>
            </a:r>
            <a:r>
              <a:rPr lang="en-US" sz="1000" dirty="0" err="1">
                <a:solidFill>
                  <a:srgbClr val="FF0000"/>
                </a:solidFill>
                <a:latin typeface="Consolas"/>
              </a:rPr>
              <a:t>postgresql</a:t>
            </a:r>
            <a:r>
              <a:rPr lang="en-US" sz="1000" dirty="0">
                <a:solidFill>
                  <a:srgbClr val="FF0000"/>
                </a:solidFill>
                <a:latin typeface="Consolas"/>
              </a:rPr>
              <a:t>/data'</a:t>
            </a:r>
            <a:r>
              <a:rPr lang="en-US" sz="1000" dirty="0">
                <a:solidFill>
                  <a:srgbClr val="000000"/>
                </a:solidFill>
                <a:latin typeface="Consolas"/>
              </a:rPr>
              <a:t>;</a:t>
            </a:r>
            <a:endParaRPr lang="en-US" sz="1000" dirty="0">
              <a:latin typeface="Consolas"/>
            </a:endParaRPr>
          </a:p>
          <a:p>
            <a:pPr marL="0" indent="0">
              <a:buNone/>
            </a:pP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4/27/2014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20</a:t>
            </a:fld>
            <a:endParaRPr lang="en-US"/>
          </a:p>
        </p:txBody>
      </p:sp>
      <p:sp>
        <p:nvSpPr>
          <p:cNvPr id="6" name="Footer Placeholder 5"/>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2327158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Default </a:t>
            </a:r>
            <a:r>
              <a:rPr lang="en-US" dirty="0" err="1" smtClean="0"/>
              <a:t>Tablespace</a:t>
            </a:r>
            <a:endParaRPr lang="en-US" dirty="0"/>
          </a:p>
        </p:txBody>
      </p:sp>
      <p:sp>
        <p:nvSpPr>
          <p:cNvPr id="7" name="Content Placeholder 6"/>
          <p:cNvSpPr>
            <a:spLocks noGrp="1"/>
          </p:cNvSpPr>
          <p:nvPr>
            <p:ph sz="quarter" idx="13"/>
          </p:nvPr>
        </p:nvSpPr>
        <p:spPr/>
        <p:txBody>
          <a:bodyPr/>
          <a:lstStyle/>
          <a:p>
            <a:r>
              <a:rPr lang="en-US" dirty="0" smtClean="0"/>
              <a:t>For any connection, you may change the default </a:t>
            </a:r>
            <a:r>
              <a:rPr lang="en-US" dirty="0" err="1" smtClean="0"/>
              <a:t>tablespace</a:t>
            </a:r>
            <a:r>
              <a:rPr lang="en-US" dirty="0"/>
              <a:t>.</a:t>
            </a:r>
          </a:p>
        </p:txBody>
      </p:sp>
      <p:sp>
        <p:nvSpPr>
          <p:cNvPr id="8" name="Content Placeholder 7"/>
          <p:cNvSpPr>
            <a:spLocks noGrp="1"/>
          </p:cNvSpPr>
          <p:nvPr>
            <p:ph sz="quarter" idx="14"/>
          </p:nvPr>
        </p:nvSpPr>
        <p:spPr/>
        <p:txBody>
          <a:bodyPr>
            <a:normAutofit/>
          </a:bodyPr>
          <a:lstStyle/>
          <a:p>
            <a:pPr marL="0" indent="0">
              <a:buNone/>
            </a:pPr>
            <a:r>
              <a:rPr lang="en-US" sz="1000" dirty="0">
                <a:solidFill>
                  <a:srgbClr val="0000FF"/>
                </a:solidFill>
                <a:latin typeface="Consolas"/>
              </a:rPr>
              <a:t>SET</a:t>
            </a:r>
            <a:r>
              <a:rPr lang="en-US" sz="1000" dirty="0">
                <a:solidFill>
                  <a:srgbClr val="000000"/>
                </a:solidFill>
                <a:latin typeface="Consolas"/>
              </a:rPr>
              <a:t> </a:t>
            </a:r>
            <a:r>
              <a:rPr lang="en-US" sz="1000" dirty="0" err="1">
                <a:solidFill>
                  <a:srgbClr val="000000"/>
                </a:solidFill>
                <a:latin typeface="Consolas"/>
              </a:rPr>
              <a:t>default_tablespace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tbname</a:t>
            </a:r>
            <a:r>
              <a:rPr lang="en-US" sz="1000" dirty="0">
                <a:solidFill>
                  <a:srgbClr val="FF0000"/>
                </a:solidFill>
                <a:latin typeface="Consolas"/>
              </a:rPr>
              <a:t>'</a:t>
            </a:r>
            <a:r>
              <a:rPr lang="en-US" sz="1000" dirty="0">
                <a:solidFill>
                  <a:srgbClr val="000000"/>
                </a:solidFill>
                <a:latin typeface="Consolas"/>
              </a:rPr>
              <a:t>;</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RESET </a:t>
            </a:r>
            <a:r>
              <a:rPr lang="en-US" sz="1000" dirty="0" err="1">
                <a:solidFill>
                  <a:srgbClr val="000000"/>
                </a:solidFill>
                <a:latin typeface="Consolas"/>
              </a:rPr>
              <a:t>default_tablespace</a:t>
            </a:r>
            <a:r>
              <a:rPr lang="en-US" sz="1000" dirty="0">
                <a:solidFill>
                  <a:srgbClr val="000000"/>
                </a:solidFill>
                <a:latin typeface="Consolas"/>
              </a:rPr>
              <a:t>; </a:t>
            </a:r>
            <a:br>
              <a:rPr lang="en-US" sz="1000" dirty="0">
                <a:solidFill>
                  <a:srgbClr val="000000"/>
                </a:solidFill>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4/27/2014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21</a:t>
            </a:fld>
            <a:endParaRPr lang="en-US"/>
          </a:p>
        </p:txBody>
      </p:sp>
      <p:sp>
        <p:nvSpPr>
          <p:cNvPr id="6" name="Footer Placeholder 5"/>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1382947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Tablespaces</a:t>
            </a:r>
            <a:r>
              <a:rPr lang="en-US" dirty="0" smtClean="0"/>
              <a:t> for your temp tables</a:t>
            </a:r>
            <a:endParaRPr lang="en-US" dirty="0"/>
          </a:p>
        </p:txBody>
      </p:sp>
      <p:sp>
        <p:nvSpPr>
          <p:cNvPr id="7" name="Content Placeholder 6"/>
          <p:cNvSpPr>
            <a:spLocks noGrp="1"/>
          </p:cNvSpPr>
          <p:nvPr>
            <p:ph sz="quarter" idx="13"/>
          </p:nvPr>
        </p:nvSpPr>
        <p:spPr/>
        <p:txBody>
          <a:bodyPr/>
          <a:lstStyle/>
          <a:p>
            <a:endParaRPr lang="en-US"/>
          </a:p>
        </p:txBody>
      </p:sp>
      <p:sp>
        <p:nvSpPr>
          <p:cNvPr id="8" name="Content Placeholder 7"/>
          <p:cNvSpPr>
            <a:spLocks noGrp="1"/>
          </p:cNvSpPr>
          <p:nvPr>
            <p:ph sz="quarter" idx="14"/>
          </p:nvPr>
        </p:nvSpPr>
        <p:spPr/>
        <p:txBody>
          <a:bodyPr>
            <a:normAutofit/>
          </a:bodyPr>
          <a:lstStyle/>
          <a:p>
            <a:pPr marL="0" indent="0">
              <a:buNone/>
            </a:pPr>
            <a:r>
              <a:rPr lang="en-US" sz="1000" dirty="0">
                <a:solidFill>
                  <a:srgbClr val="0000FF"/>
                </a:solidFill>
                <a:latin typeface="Consolas"/>
              </a:rPr>
              <a:t>SET</a:t>
            </a:r>
            <a:r>
              <a:rPr lang="en-US" sz="1000" dirty="0">
                <a:solidFill>
                  <a:srgbClr val="000000"/>
                </a:solidFill>
                <a:latin typeface="Consolas"/>
              </a:rPr>
              <a:t> </a:t>
            </a:r>
            <a:r>
              <a:rPr lang="en-US" sz="1000" dirty="0" err="1">
                <a:solidFill>
                  <a:srgbClr val="000000"/>
                </a:solidFill>
                <a:latin typeface="Consolas"/>
              </a:rPr>
              <a:t>temp_tablespaces</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tbname</a:t>
            </a:r>
            <a:r>
              <a:rPr lang="en-US" sz="1000" dirty="0" smtClean="0">
                <a:solidFill>
                  <a:srgbClr val="FF0000"/>
                </a:solidFill>
                <a:latin typeface="Consolas"/>
              </a:rPr>
              <a:t>,…</a:t>
            </a:r>
            <a:r>
              <a:rPr lang="en-US" sz="1000" dirty="0">
                <a:solidFill>
                  <a:srgbClr val="FF0000"/>
                </a:solidFill>
                <a:latin typeface="Consolas"/>
              </a:rPr>
              <a:t>'</a:t>
            </a:r>
            <a:r>
              <a:rPr lang="en-US" sz="1000" dirty="0" smtClean="0">
                <a:solidFill>
                  <a:srgbClr val="000000"/>
                </a:solidFill>
                <a:latin typeface="Consolas"/>
              </a:rPr>
              <a:t>;</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RESET </a:t>
            </a:r>
            <a:r>
              <a:rPr lang="en-US" sz="1000" dirty="0" err="1">
                <a:solidFill>
                  <a:srgbClr val="000000"/>
                </a:solidFill>
                <a:latin typeface="Consolas"/>
              </a:rPr>
              <a:t>temp_tablespaces</a:t>
            </a:r>
            <a:r>
              <a:rPr lang="en-US" sz="1000" dirty="0">
                <a:solidFill>
                  <a:srgbClr val="000000"/>
                </a:solidFill>
                <a:latin typeface="Consolas"/>
              </a:rPr>
              <a:t>;</a:t>
            </a:r>
            <a:endParaRPr lang="en-US" sz="1000" dirty="0">
              <a:latin typeface="Consolas"/>
            </a:endParaRPr>
          </a:p>
          <a:p>
            <a:pPr marL="0" indent="0">
              <a:buNone/>
            </a:pPr>
            <a:r>
              <a:rPr lang="en-US" sz="1000" dirty="0">
                <a:latin typeface="Consolas"/>
              </a:rPr>
              <a:t/>
            </a:r>
            <a:br>
              <a:rPr lang="en-US" sz="1000" dirty="0">
                <a:latin typeface="Consolas"/>
              </a:rPr>
            </a:b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4/27/2014</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22</a:t>
            </a:fld>
            <a:endParaRPr lang="en-US"/>
          </a:p>
        </p:txBody>
      </p:sp>
      <p:sp>
        <p:nvSpPr>
          <p:cNvPr id="6" name="Footer Placeholder 5"/>
          <p:cNvSpPr>
            <a:spLocks noGrp="1"/>
          </p:cNvSpPr>
          <p:nvPr>
            <p:ph type="ftr" sz="quarter" idx="17"/>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1837878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Tablespaces</a:t>
            </a:r>
            <a:r>
              <a:rPr lang="en-US" dirty="0" smtClean="0"/>
              <a:t> for different Drive types</a:t>
            </a:r>
            <a:endParaRPr lang="en-US" dirty="0"/>
          </a:p>
        </p:txBody>
      </p:sp>
      <p:sp>
        <p:nvSpPr>
          <p:cNvPr id="3" name="Content Placeholder 2"/>
          <p:cNvSpPr>
            <a:spLocks noGrp="1"/>
          </p:cNvSpPr>
          <p:nvPr>
            <p:ph idx="1"/>
          </p:nvPr>
        </p:nvSpPr>
        <p:spPr>
          <a:xfrm>
            <a:off x="457200" y="1485901"/>
            <a:ext cx="5486400" cy="3108722"/>
          </a:xfrm>
        </p:spPr>
        <p:txBody>
          <a:bodyPr/>
          <a:lstStyle/>
          <a:p>
            <a:pPr marL="0" indent="0">
              <a:buNone/>
            </a:pPr>
            <a:r>
              <a:rPr lang="en-US" dirty="0" smtClean="0"/>
              <a:t>Example:</a:t>
            </a:r>
          </a:p>
          <a:p>
            <a:r>
              <a:rPr lang="en-US" dirty="0" smtClean="0"/>
              <a:t>SSD Storage for data that you query all the time, large data sets, indexes, temp tables.</a:t>
            </a:r>
          </a:p>
          <a:p>
            <a:r>
              <a:rPr lang="en-US" dirty="0" smtClean="0"/>
              <a:t>Local Storage for data that you access regularly.</a:t>
            </a:r>
          </a:p>
          <a:p>
            <a:r>
              <a:rPr lang="en-US" dirty="0" smtClean="0"/>
              <a:t>NAS Storage for data access less often.</a:t>
            </a:r>
          </a:p>
          <a:p>
            <a:r>
              <a:rPr lang="en-US" dirty="0" smtClean="0"/>
              <a:t>Tape Library Storage for data that is only access one a year or less.</a:t>
            </a:r>
            <a:endParaRPr lang="en-US" dirty="0"/>
          </a:p>
        </p:txBody>
      </p:sp>
      <p:sp>
        <p:nvSpPr>
          <p:cNvPr id="4" name="Date Placeholder 3"/>
          <p:cNvSpPr>
            <a:spLocks noGrp="1"/>
          </p:cNvSpPr>
          <p:nvPr>
            <p:ph type="dt" sz="half" idx="10"/>
          </p:nvPr>
        </p:nvSpPr>
        <p:spPr/>
        <p:txBody>
          <a:bodyPr/>
          <a:lstStyle/>
          <a:p>
            <a:r>
              <a:rPr lang="en-US" dirty="0" smtClean="0"/>
              <a:t>4/27/2014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23</a:t>
            </a:fld>
            <a:endParaRPr lang="en-US"/>
          </a:p>
        </p:txBody>
      </p:sp>
      <p:sp>
        <p:nvSpPr>
          <p:cNvPr id="6" name="Footer Placeholder 5"/>
          <p:cNvSpPr>
            <a:spLocks noGrp="1"/>
          </p:cNvSpPr>
          <p:nvPr>
            <p:ph type="ftr" sz="quarter" idx="12"/>
          </p:nvPr>
        </p:nvSpPr>
        <p:spPr/>
        <p:txBody>
          <a:bodyPr/>
          <a:lstStyle/>
          <a:p>
            <a:r>
              <a:rPr lang="en-US" smtClean="0"/>
              <a:t>Partitioning &amp; Creating Hardware Tablespaces for Performance</a:t>
            </a:r>
            <a:endParaRPr lang="en-US" dirty="0"/>
          </a:p>
        </p:txBody>
      </p:sp>
      <p:grpSp>
        <p:nvGrpSpPr>
          <p:cNvPr id="13" name="Group 12"/>
          <p:cNvGrpSpPr/>
          <p:nvPr/>
        </p:nvGrpSpPr>
        <p:grpSpPr>
          <a:xfrm>
            <a:off x="5987763" y="1585206"/>
            <a:ext cx="2555158" cy="1154185"/>
            <a:chOff x="4988642" y="1200150"/>
            <a:chExt cx="2555158" cy="1154185"/>
          </a:xfrm>
        </p:grpSpPr>
        <p:sp>
          <p:nvSpPr>
            <p:cNvPr id="8" name="Rounded Rectangle 7"/>
            <p:cNvSpPr/>
            <p:nvPr/>
          </p:nvSpPr>
          <p:spPr>
            <a:xfrm>
              <a:off x="4988642" y="1200150"/>
              <a:ext cx="2555158" cy="115418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dirty="0" smtClean="0"/>
                <a:t>Multiple Disks</a:t>
              </a:r>
              <a:endParaRPr lang="en-US" dirty="0"/>
            </a:p>
          </p:txBody>
        </p:sp>
        <p:sp>
          <p:nvSpPr>
            <p:cNvPr id="9" name="Flowchart: Magnetic Disk 8"/>
            <p:cNvSpPr/>
            <p:nvPr/>
          </p:nvSpPr>
          <p:spPr>
            <a:xfrm>
              <a:off x="5114003" y="1657350"/>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SSD</a:t>
              </a:r>
              <a:endParaRPr lang="en-US" sz="1000" dirty="0"/>
            </a:p>
          </p:txBody>
        </p:sp>
        <p:sp>
          <p:nvSpPr>
            <p:cNvPr id="10" name="Flowchart: Magnetic Disk 9"/>
            <p:cNvSpPr/>
            <p:nvPr/>
          </p:nvSpPr>
          <p:spPr>
            <a:xfrm>
              <a:off x="5732616" y="1657350"/>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Local</a:t>
              </a:r>
              <a:endParaRPr lang="en-US" sz="1000" dirty="0"/>
            </a:p>
          </p:txBody>
        </p:sp>
        <p:sp>
          <p:nvSpPr>
            <p:cNvPr id="11" name="Flowchart: Magnetic Disk 10"/>
            <p:cNvSpPr/>
            <p:nvPr/>
          </p:nvSpPr>
          <p:spPr>
            <a:xfrm>
              <a:off x="6351229" y="1657350"/>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NAS</a:t>
              </a:r>
              <a:endParaRPr lang="en-US" sz="1000" dirty="0"/>
            </a:p>
          </p:txBody>
        </p:sp>
        <p:sp>
          <p:nvSpPr>
            <p:cNvPr id="12" name="Flowchart: Magnetic Disk 11"/>
            <p:cNvSpPr/>
            <p:nvPr/>
          </p:nvSpPr>
          <p:spPr>
            <a:xfrm>
              <a:off x="6969842" y="1657350"/>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Tape</a:t>
              </a:r>
            </a:p>
          </p:txBody>
        </p:sp>
      </p:grpSp>
    </p:spTree>
    <p:extLst>
      <p:ext uri="{BB962C8B-B14F-4D97-AF65-F5344CB8AC3E}">
        <p14:creationId xmlns:p14="http://schemas.microsoft.com/office/powerpoint/2010/main" val="916890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Caveats</a:t>
            </a:r>
            <a:endParaRPr lang="en-US" dirty="0"/>
          </a:p>
        </p:txBody>
      </p:sp>
      <p:sp>
        <p:nvSpPr>
          <p:cNvPr id="3" name="Content Placeholder 2"/>
          <p:cNvSpPr>
            <a:spLocks noGrp="1"/>
          </p:cNvSpPr>
          <p:nvPr>
            <p:ph idx="1"/>
          </p:nvPr>
        </p:nvSpPr>
        <p:spPr/>
        <p:txBody>
          <a:bodyPr/>
          <a:lstStyle/>
          <a:p>
            <a:r>
              <a:rPr lang="en-US" dirty="0" err="1" smtClean="0"/>
              <a:t>pg_dump</a:t>
            </a:r>
            <a:r>
              <a:rPr lang="en-US" dirty="0" smtClean="0"/>
              <a:t> will not dump your </a:t>
            </a:r>
            <a:r>
              <a:rPr lang="en-US" dirty="0" err="1" smtClean="0"/>
              <a:t>tablespace</a:t>
            </a:r>
            <a:r>
              <a:rPr lang="en-US" dirty="0" smtClean="0"/>
              <a:t> information. You must use </a:t>
            </a:r>
            <a:r>
              <a:rPr lang="en-US" dirty="0" err="1" smtClean="0"/>
              <a:t>pg_dump_all</a:t>
            </a:r>
            <a:r>
              <a:rPr lang="en-US" dirty="0" smtClean="0"/>
              <a:t> to get the information.</a:t>
            </a:r>
          </a:p>
          <a:p>
            <a:r>
              <a:rPr lang="en-US" dirty="0" err="1" smtClean="0"/>
              <a:t>Tablespaces</a:t>
            </a:r>
            <a:r>
              <a:rPr lang="en-US" dirty="0" smtClean="0"/>
              <a:t> can’t be created inside </a:t>
            </a:r>
            <a:r>
              <a:rPr lang="en-US" dirty="0" err="1" smtClean="0"/>
              <a:t>transcations</a:t>
            </a:r>
            <a:r>
              <a:rPr lang="en-US" dirty="0" smtClean="0"/>
              <a:t>.</a:t>
            </a:r>
          </a:p>
          <a:p>
            <a:r>
              <a:rPr lang="en-US" dirty="0" err="1" smtClean="0"/>
              <a:t>Tablespaces</a:t>
            </a:r>
            <a:r>
              <a:rPr lang="en-US" dirty="0" smtClean="0"/>
              <a:t> are only supported on systems that support symbolic links.</a:t>
            </a:r>
            <a:endParaRPr lang="en-US" dirty="0"/>
          </a:p>
        </p:txBody>
      </p:sp>
      <p:sp>
        <p:nvSpPr>
          <p:cNvPr id="4" name="Date Placeholder 3"/>
          <p:cNvSpPr>
            <a:spLocks noGrp="1"/>
          </p:cNvSpPr>
          <p:nvPr>
            <p:ph type="dt" sz="half" idx="10"/>
          </p:nvPr>
        </p:nvSpPr>
        <p:spPr/>
        <p:txBody>
          <a:bodyPr/>
          <a:lstStyle/>
          <a:p>
            <a:r>
              <a:rPr lang="en-US" dirty="0" smtClean="0"/>
              <a:t>4/27/2014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24</a:t>
            </a:fld>
            <a:endParaRPr lang="en-US"/>
          </a:p>
        </p:txBody>
      </p:sp>
      <p:sp>
        <p:nvSpPr>
          <p:cNvPr id="6" name="Footer Placeholder 5"/>
          <p:cNvSpPr>
            <a:spLocks noGrp="1"/>
          </p:cNvSpPr>
          <p:nvPr>
            <p:ph type="ftr" sz="quarter" idx="12"/>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2982457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smtClean="0"/>
              <a:t>Using Partitions &amp; </a:t>
            </a:r>
            <a:r>
              <a:rPr lang="en-US" dirty="0" err="1" smtClean="0"/>
              <a:t>Tablespaces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4/27/2014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25</a:t>
            </a:fld>
            <a:endParaRPr lang="en-US"/>
          </a:p>
        </p:txBody>
      </p:sp>
      <p:sp>
        <p:nvSpPr>
          <p:cNvPr id="6" name="Footer Placeholder 5"/>
          <p:cNvSpPr>
            <a:spLocks noGrp="1"/>
          </p:cNvSpPr>
          <p:nvPr>
            <p:ph type="ftr" sz="quarter" idx="12"/>
          </p:nvPr>
        </p:nvSpPr>
        <p:spPr/>
        <p:txBody>
          <a:bodyPr/>
          <a:lstStyle/>
          <a:p>
            <a:r>
              <a:rPr lang="en-US" smtClean="0"/>
              <a:t>Partitioning &amp; Creating Hardware Tablespaces for Performance</a:t>
            </a:r>
            <a:endParaRPr lang="en-US" dirty="0"/>
          </a:p>
        </p:txBody>
      </p:sp>
    </p:spTree>
    <p:extLst>
      <p:ext uri="{BB962C8B-B14F-4D97-AF65-F5344CB8AC3E}">
        <p14:creationId xmlns:p14="http://schemas.microsoft.com/office/powerpoint/2010/main" val="4062143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Tablespaces</a:t>
            </a:r>
            <a:r>
              <a:rPr lang="en-US" dirty="0" smtClean="0"/>
              <a:t> for different Drive types</a:t>
            </a:r>
            <a:endParaRPr lang="en-US" dirty="0"/>
          </a:p>
        </p:txBody>
      </p:sp>
      <p:sp>
        <p:nvSpPr>
          <p:cNvPr id="3" name="Content Placeholder 2"/>
          <p:cNvSpPr>
            <a:spLocks noGrp="1"/>
          </p:cNvSpPr>
          <p:nvPr>
            <p:ph idx="1"/>
          </p:nvPr>
        </p:nvSpPr>
        <p:spPr/>
        <p:txBody>
          <a:bodyPr/>
          <a:lstStyle/>
          <a:p>
            <a:pPr marL="0" indent="0">
              <a:buNone/>
            </a:pPr>
            <a:r>
              <a:rPr lang="en-US" dirty="0" smtClean="0"/>
              <a:t>Example:</a:t>
            </a:r>
          </a:p>
          <a:p>
            <a:r>
              <a:rPr lang="en-US" dirty="0" smtClean="0"/>
              <a:t>SSD for last two months of data</a:t>
            </a:r>
          </a:p>
          <a:p>
            <a:r>
              <a:rPr lang="en-US" dirty="0" smtClean="0"/>
              <a:t>Local Storage for 3 months to 1 year</a:t>
            </a:r>
          </a:p>
          <a:p>
            <a:r>
              <a:rPr lang="en-US" dirty="0" smtClean="0"/>
              <a:t>NAS Storage for 1 to 5 years</a:t>
            </a:r>
          </a:p>
          <a:p>
            <a:r>
              <a:rPr lang="en-US" dirty="0" smtClean="0"/>
              <a:t>Tape Storage for  6 years +</a:t>
            </a:r>
            <a:endParaRPr lang="en-US" dirty="0"/>
          </a:p>
        </p:txBody>
      </p:sp>
      <p:sp>
        <p:nvSpPr>
          <p:cNvPr id="4" name="Date Placeholder 3"/>
          <p:cNvSpPr>
            <a:spLocks noGrp="1"/>
          </p:cNvSpPr>
          <p:nvPr>
            <p:ph type="dt" sz="half" idx="10"/>
          </p:nvPr>
        </p:nvSpPr>
        <p:spPr/>
        <p:txBody>
          <a:bodyPr/>
          <a:lstStyle/>
          <a:p>
            <a:r>
              <a:rPr lang="en-US" dirty="0" smtClean="0"/>
              <a:t>4/27/2014</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26</a:t>
            </a:fld>
            <a:endParaRPr lang="en-US"/>
          </a:p>
        </p:txBody>
      </p:sp>
      <p:sp>
        <p:nvSpPr>
          <p:cNvPr id="6" name="Footer Placeholder 5"/>
          <p:cNvSpPr>
            <a:spLocks noGrp="1"/>
          </p:cNvSpPr>
          <p:nvPr>
            <p:ph type="ftr" sz="quarter" idx="12"/>
          </p:nvPr>
        </p:nvSpPr>
        <p:spPr/>
        <p:txBody>
          <a:bodyPr/>
          <a:lstStyle/>
          <a:p>
            <a:r>
              <a:rPr lang="en-US" smtClean="0"/>
              <a:t>Partitioning &amp; Creating Hardware Tablespaces for Performance</a:t>
            </a:r>
            <a:endParaRPr lang="en-US" dirty="0"/>
          </a:p>
        </p:txBody>
      </p:sp>
      <p:grpSp>
        <p:nvGrpSpPr>
          <p:cNvPr id="13" name="Group 12"/>
          <p:cNvGrpSpPr/>
          <p:nvPr/>
        </p:nvGrpSpPr>
        <p:grpSpPr>
          <a:xfrm>
            <a:off x="5994154" y="1581150"/>
            <a:ext cx="2555158" cy="1154185"/>
            <a:chOff x="4988642" y="1200150"/>
            <a:chExt cx="2555158" cy="1154185"/>
          </a:xfrm>
        </p:grpSpPr>
        <p:sp>
          <p:nvSpPr>
            <p:cNvPr id="8" name="Rounded Rectangle 7"/>
            <p:cNvSpPr/>
            <p:nvPr/>
          </p:nvSpPr>
          <p:spPr>
            <a:xfrm>
              <a:off x="4988642" y="1200150"/>
              <a:ext cx="2555158" cy="115418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dirty="0" smtClean="0"/>
                <a:t>Multiple Disks</a:t>
              </a:r>
              <a:endParaRPr lang="en-US" dirty="0"/>
            </a:p>
          </p:txBody>
        </p:sp>
        <p:sp>
          <p:nvSpPr>
            <p:cNvPr id="9" name="Flowchart: Magnetic Disk 8"/>
            <p:cNvSpPr/>
            <p:nvPr/>
          </p:nvSpPr>
          <p:spPr>
            <a:xfrm>
              <a:off x="5114003" y="1657350"/>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SSD</a:t>
              </a:r>
              <a:endParaRPr lang="en-US" sz="1000" dirty="0"/>
            </a:p>
          </p:txBody>
        </p:sp>
        <p:sp>
          <p:nvSpPr>
            <p:cNvPr id="10" name="Flowchart: Magnetic Disk 9"/>
            <p:cNvSpPr/>
            <p:nvPr/>
          </p:nvSpPr>
          <p:spPr>
            <a:xfrm>
              <a:off x="5732616" y="1657350"/>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Local</a:t>
              </a:r>
              <a:endParaRPr lang="en-US" sz="1000" dirty="0"/>
            </a:p>
          </p:txBody>
        </p:sp>
        <p:sp>
          <p:nvSpPr>
            <p:cNvPr id="11" name="Flowchart: Magnetic Disk 10"/>
            <p:cNvSpPr/>
            <p:nvPr/>
          </p:nvSpPr>
          <p:spPr>
            <a:xfrm>
              <a:off x="6351229" y="1657350"/>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NAS</a:t>
              </a:r>
              <a:endParaRPr lang="en-US" sz="1000" dirty="0"/>
            </a:p>
          </p:txBody>
        </p:sp>
        <p:sp>
          <p:nvSpPr>
            <p:cNvPr id="12" name="Flowchart: Magnetic Disk 11"/>
            <p:cNvSpPr/>
            <p:nvPr/>
          </p:nvSpPr>
          <p:spPr>
            <a:xfrm>
              <a:off x="6969842" y="1657350"/>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Tape</a:t>
              </a:r>
              <a:endParaRPr lang="en-US" sz="1000" dirty="0"/>
            </a:p>
          </p:txBody>
        </p:sp>
      </p:grpSp>
    </p:spTree>
    <p:extLst>
      <p:ext uri="{BB962C8B-B14F-4D97-AF65-F5344CB8AC3E}">
        <p14:creationId xmlns:p14="http://schemas.microsoft.com/office/powerpoint/2010/main" val="1929394053"/>
      </p:ext>
    </p:extLst>
  </p:cSld>
  <p:clrMapOvr>
    <a:masterClrMapping/>
  </p:clrMapOvr>
</p:sld>
</file>

<file path=ppt/theme/theme1.xml><?xml version="1.0" encoding="utf-8"?>
<a:theme xmlns:a="http://schemas.openxmlformats.org/drawingml/2006/main" name="Mac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15387</TotalTime>
  <Words>1419</Words>
  <Application>Microsoft Office PowerPoint</Application>
  <PresentationFormat>On-screen Show (16:9)</PresentationFormat>
  <Paragraphs>219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Macro</vt:lpstr>
      <vt:lpstr>Partitioning &amp; Creating Hardware Tablespaces for Performance </vt:lpstr>
      <vt:lpstr>What you will be learning</vt:lpstr>
      <vt:lpstr>Partitioning</vt:lpstr>
      <vt:lpstr>Partitioning</vt:lpstr>
      <vt:lpstr>Create your parent table</vt:lpstr>
      <vt:lpstr>Creating a child table</vt:lpstr>
      <vt:lpstr>Inserting Data</vt:lpstr>
      <vt:lpstr>Inserting Data Directly</vt:lpstr>
      <vt:lpstr>Data via Trigger</vt:lpstr>
      <vt:lpstr>Inserting Data via Trigger</vt:lpstr>
      <vt:lpstr>Deleteing Data via Trigger</vt:lpstr>
      <vt:lpstr>Updating Data via Trigger</vt:lpstr>
      <vt:lpstr>Inserting Data via Rule</vt:lpstr>
      <vt:lpstr>Selecting Data</vt:lpstr>
      <vt:lpstr>Query Plan</vt:lpstr>
      <vt:lpstr>Traditional Single Table Query Plan</vt:lpstr>
      <vt:lpstr>Caveats</vt:lpstr>
      <vt:lpstr>Tablespaces</vt:lpstr>
      <vt:lpstr>Tablesspaces</vt:lpstr>
      <vt:lpstr>Defining Tablespaces</vt:lpstr>
      <vt:lpstr>Default Tablespace</vt:lpstr>
      <vt:lpstr>Tablespaces for your temp tables</vt:lpstr>
      <vt:lpstr>Tablespaces for different Drive types</vt:lpstr>
      <vt:lpstr>Caveats</vt:lpstr>
      <vt:lpstr>Using Partitions &amp; Tablespaces</vt:lpstr>
      <vt:lpstr>Tablespaces for different Drive types</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128</cp:revision>
  <dcterms:created xsi:type="dcterms:W3CDTF">2014-03-28T22:22:29Z</dcterms:created>
  <dcterms:modified xsi:type="dcterms:W3CDTF">2017-05-15T22:34:43Z</dcterms:modified>
</cp:coreProperties>
</file>