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24"/>
  </p:notesMasterIdLst>
  <p:sldIdLst>
    <p:sldId id="256" r:id="rId2"/>
    <p:sldId id="257" r:id="rId3"/>
    <p:sldId id="258" r:id="rId4"/>
    <p:sldId id="262" r:id="rId5"/>
    <p:sldId id="261" r:id="rId6"/>
    <p:sldId id="265" r:id="rId7"/>
    <p:sldId id="266" r:id="rId8"/>
    <p:sldId id="264" r:id="rId9"/>
    <p:sldId id="263" r:id="rId10"/>
    <p:sldId id="259" r:id="rId11"/>
    <p:sldId id="260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C292701-BE31-41CB-B708-F7FFE46EF582}">
          <p14:sldIdLst>
            <p14:sldId id="256"/>
          </p14:sldIdLst>
        </p14:section>
        <p14:section name="Equals" id="{5675B981-3F50-4FA3-9A10-121DDB7F4703}">
          <p14:sldIdLst>
            <p14:sldId id="257"/>
            <p14:sldId id="258"/>
          </p14:sldIdLst>
        </p14:section>
        <p14:section name="Like" id="{308FEE84-FB08-4189-B592-808E2559D318}">
          <p14:sldIdLst>
            <p14:sldId id="262"/>
            <p14:sldId id="261"/>
          </p14:sldIdLst>
        </p14:section>
        <p14:section name="Similar To" id="{0BDB34C4-72C2-4308-9AD0-E9C9D17895D6}">
          <p14:sldIdLst>
            <p14:sldId id="265"/>
            <p14:sldId id="266"/>
          </p14:sldIdLst>
        </p14:section>
        <p14:section name="POSIX Regular Expressions" id="{766D9D42-B98C-4031-B416-2E78D54344AF}">
          <p14:sldIdLst>
            <p14:sldId id="264"/>
            <p14:sldId id="263"/>
          </p14:sldIdLst>
        </p14:section>
        <p14:section name="Full Text Search" id="{8B4ABFA8-81DC-463B-ABDC-7B54357F6B33}">
          <p14:sldIdLst>
            <p14:sldId id="259"/>
            <p14:sldId id="260"/>
            <p14:sldId id="267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Examples" id="{7B8D8A76-7E8F-4287-BB65-CD4590165104}">
          <p14:sldIdLst>
            <p14:sldId id="275"/>
            <p14:sldId id="276"/>
            <p14:sldId id="277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3" autoAdjust="0"/>
  </p:normalViewPr>
  <p:slideViewPr>
    <p:cSldViewPr>
      <p:cViewPr varScale="1">
        <p:scale>
          <a:sx n="161" d="100"/>
          <a:sy n="161" d="100"/>
        </p:scale>
        <p:origin x="-90" y="-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993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92D3D-585D-468B-94AA-C1F4FD4C5C63}" type="datetimeFigureOut">
              <a:rPr lang="en-US" smtClean="0"/>
              <a:t>1/6/2015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49448-25BE-4883-B759-C58779B95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61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http://www.postgresql.org/docs/9.2/static/functions-matching.html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49448-25BE-4883-B759-C58779B953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06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meetup.com/Seattle-Postgres-User-Group-SEAPUG/" TargetMode="External"/><Relationship Id="rId5" Type="http://schemas.openxmlformats.org/officeDocument/2006/relationships/hyperlink" Target="http://www.seapug.org/" TargetMode="Externa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112" y="0"/>
            <a:ext cx="73152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0" y="0"/>
            <a:ext cx="1333500" cy="51435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-76200" y="4972050"/>
            <a:ext cx="9144000" cy="17145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9550"/>
            <a:ext cx="6781800" cy="802481"/>
          </a:xfrm>
        </p:spPr>
        <p:txBody>
          <a:bodyPr bIns="0" anchor="b" anchorCtr="0">
            <a:noAutofit/>
          </a:bodyPr>
          <a:lstStyle>
            <a:lvl1pPr>
              <a:defRPr sz="4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009649"/>
            <a:ext cx="6781800" cy="5715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4957763"/>
            <a:ext cx="1524000" cy="171450"/>
          </a:xfrm>
        </p:spPr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4957763"/>
            <a:ext cx="1198880" cy="171450"/>
          </a:xfrm>
        </p:spPr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4958334"/>
            <a:ext cx="5600700" cy="171450"/>
          </a:xfrm>
        </p:spPr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  <p:pic>
        <p:nvPicPr>
          <p:cNvPr id="13" name="Picture 2" descr="http://www.linuxfestnorthwest.org/sites/all/themes/totemic/images/tux-totem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236"/>
            <a:ext cx="651164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933450" y="2442926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Arvo" panose="02060603040202090304" pitchFamily="18" charset="0"/>
              </a:rPr>
              <a:t>LinuxFest</a:t>
            </a:r>
            <a:r>
              <a:rPr lang="en-US" sz="2800" b="1" dirty="0">
                <a:latin typeface="Arvo" panose="02060603040202090304" pitchFamily="18" charset="0"/>
              </a:rPr>
              <a:t> Northwest 2014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57200" y="3409950"/>
            <a:ext cx="62865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Sea</a:t>
            </a:r>
            <a:r>
              <a:rPr lang="en-US" dirty="0" smtClean="0"/>
              <a:t>ttle</a:t>
            </a:r>
            <a:r>
              <a:rPr lang="en-US" baseline="0" dirty="0" smtClean="0"/>
              <a:t> </a:t>
            </a:r>
            <a:r>
              <a:rPr lang="en-US" sz="2000" b="1" baseline="0" dirty="0" smtClean="0"/>
              <a:t>P</a:t>
            </a:r>
            <a:r>
              <a:rPr lang="en-US" baseline="0" dirty="0" smtClean="0"/>
              <a:t>ostgres </a:t>
            </a:r>
            <a:r>
              <a:rPr lang="en-US" sz="2000" b="1" baseline="0" dirty="0" smtClean="0"/>
              <a:t>U</a:t>
            </a:r>
            <a:r>
              <a:rPr lang="en-US" baseline="0" dirty="0" smtClean="0"/>
              <a:t>sers </a:t>
            </a:r>
            <a:r>
              <a:rPr lang="en-US" sz="2000" b="1" baseline="0" dirty="0" smtClean="0"/>
              <a:t>G</a:t>
            </a:r>
            <a:r>
              <a:rPr lang="en-US" baseline="0" dirty="0" smtClean="0"/>
              <a:t>roup</a:t>
            </a:r>
          </a:p>
          <a:p>
            <a:r>
              <a:rPr lang="en-US" baseline="0" dirty="0" smtClean="0"/>
              <a:t>1</a:t>
            </a:r>
            <a:r>
              <a:rPr lang="en-US" baseline="30000" dirty="0" smtClean="0"/>
              <a:t>st</a:t>
            </a:r>
            <a:r>
              <a:rPr lang="en-US" baseline="0" dirty="0" smtClean="0"/>
              <a:t> Tuesday of Every Month @ 7PM</a:t>
            </a:r>
          </a:p>
          <a:p>
            <a:r>
              <a:rPr lang="en-US" baseline="0" dirty="0" smtClean="0"/>
              <a:t>1100 Eastlake, Seattle, WA</a:t>
            </a:r>
          </a:p>
          <a:p>
            <a:r>
              <a:rPr lang="en-US" baseline="0" dirty="0" smtClean="0">
                <a:hlinkClick r:id="rId5"/>
              </a:rPr>
              <a:t>http://www.SeaPUG.org</a:t>
            </a:r>
            <a:endParaRPr lang="en-US" baseline="0" dirty="0" smtClean="0"/>
          </a:p>
          <a:p>
            <a:r>
              <a:rPr lang="en-US" dirty="0" smtClean="0">
                <a:hlinkClick r:id="rId6"/>
              </a:rPr>
              <a:t>http://www.meetup.com/Seattle-Postgres-User-Group-SEAPUG/</a:t>
            </a:r>
            <a:endParaRPr lang="en-US" dirty="0" smtClean="0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836" y="3855482"/>
            <a:ext cx="1900237" cy="57352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 userDrawn="1"/>
        </p:nvSpPr>
        <p:spPr>
          <a:xfrm>
            <a:off x="5029200" y="3486150"/>
            <a:ext cx="2357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SeaPUG</a:t>
            </a:r>
            <a:r>
              <a:rPr lang="en-US" dirty="0" smtClean="0"/>
              <a:t> is Hosted by: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4972050"/>
            <a:ext cx="7705726" cy="17145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1" y="3933826"/>
            <a:ext cx="6934199" cy="866775"/>
          </a:xfrm>
        </p:spPr>
        <p:txBody>
          <a:bodyPr anchor="t">
            <a:normAutofit/>
          </a:bodyPr>
          <a:lstStyle>
            <a:lvl1pPr algn="r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1" y="3086100"/>
            <a:ext cx="6934199" cy="847725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63980" cy="51435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4957763"/>
            <a:ext cx="1524000" cy="185166"/>
          </a:xfrm>
        </p:spPr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4957763"/>
            <a:ext cx="381000" cy="185166"/>
          </a:xfrm>
        </p:spPr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4957762"/>
            <a:ext cx="5562600" cy="185738"/>
          </a:xfrm>
        </p:spPr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2456" y="0"/>
            <a:ext cx="73152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40386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3086100"/>
          </a:xfrm>
        </p:spPr>
        <p:txBody>
          <a:bodyPr>
            <a:normAutofit/>
          </a:bodyPr>
          <a:lstStyle>
            <a:lvl1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3" name="Group 14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5900"/>
            <a:ext cx="4040188" cy="30837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485900"/>
            <a:ext cx="4040188" cy="30837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1828800"/>
            <a:ext cx="4038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1828800"/>
            <a:ext cx="4038600" cy="2743200"/>
          </a:xfrm>
        </p:spPr>
        <p:txBody>
          <a:bodyPr>
            <a:normAutofit/>
          </a:bodyPr>
          <a:lstStyle>
            <a:lvl1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>
              <a:defRPr sz="900"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352800" cy="6858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143000"/>
            <a:ext cx="42672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1885949"/>
            <a:ext cx="3352800" cy="2345436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5286"/>
            <a:ext cx="3355848" cy="685800"/>
          </a:xfrm>
        </p:spPr>
        <p:txBody>
          <a:bodyPr anchor="b">
            <a:normAutofit/>
          </a:bodyPr>
          <a:lstStyle>
            <a:lvl1pPr algn="l">
              <a:defRPr lang="en-US" sz="1800" b="1" i="0" kern="1200" cap="all" spc="1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165860"/>
            <a:ext cx="4270248" cy="3044952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885950"/>
            <a:ext cx="3355848" cy="2345436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n-US" sz="14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143000"/>
            <a:ext cx="4267200" cy="11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4227909"/>
            <a:ext cx="4267200" cy="11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41814"/>
            <a:ext cx="2057400" cy="41528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38912"/>
            <a:ext cx="6019800" cy="415594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4973479"/>
            <a:ext cx="9144000" cy="17145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Postgres Text Search</a:t>
            </a:r>
            <a:endParaRPr lang="en-US" dirty="0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302895"/>
            <a:ext cx="9144000" cy="400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02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rgbClr val="E6E2CF">
                  <a:alpha val="60784"/>
                </a:srgbClr>
              </a:gs>
              <a:gs pos="38000">
                <a:srgbClr val="E6E2CF">
                  <a:alpha val="75686"/>
                </a:srgb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6858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5901"/>
            <a:ext cx="8229600" cy="310872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4957763"/>
            <a:ext cx="15240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957763"/>
            <a:ext cx="66294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Postgres Text Search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4957763"/>
            <a:ext cx="3810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718CEC25-97A1-48A2-9CC4-22FB7E4FF9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9550"/>
            <a:ext cx="6781800" cy="1066800"/>
          </a:xfrm>
        </p:spPr>
        <p:txBody>
          <a:bodyPr/>
          <a:lstStyle/>
          <a:p>
            <a:r>
              <a:rPr lang="en-US" sz="3600" dirty="0"/>
              <a:t>Postgres Text 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76350"/>
            <a:ext cx="6019800" cy="495302"/>
          </a:xfrm>
        </p:spPr>
        <p:txBody>
          <a:bodyPr>
            <a:normAutofit/>
          </a:bodyPr>
          <a:lstStyle/>
          <a:p>
            <a:r>
              <a:rPr lang="en-US" dirty="0" smtClean="0"/>
              <a:t>By </a:t>
            </a:r>
            <a:r>
              <a:rPr lang="en-US" smtClean="0"/>
              <a:t>Lloyd </a:t>
            </a:r>
            <a:r>
              <a:rPr lang="en-US" smtClean="0"/>
              <a:t>Albin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4/27/2014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Postgres Text Search</a:t>
            </a:r>
          </a:p>
        </p:txBody>
      </p:sp>
    </p:spTree>
    <p:extLst>
      <p:ext uri="{BB962C8B-B14F-4D97-AF65-F5344CB8AC3E}">
        <p14:creationId xmlns:p14="http://schemas.microsoft.com/office/powerpoint/2010/main" val="219328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Queries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equal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068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Equals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We normally use = to test a field.</a:t>
            </a:r>
          </a:p>
          <a:p>
            <a:r>
              <a:rPr lang="en-US" dirty="0" smtClean="0"/>
              <a:t>But Postgres can do so much more with it’s built in Pattern Matching functions.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'Some text'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endParaRPr lang="en-US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055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Patern</a:t>
            </a:r>
            <a:r>
              <a:rPr lang="en-US" dirty="0" smtClean="0"/>
              <a:t> Matching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LIKE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608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LIKE, NOT LIKE, </a:t>
            </a:r>
            <a:r>
              <a:rPr lang="en-US" dirty="0"/>
              <a:t>ILIKE, </a:t>
            </a:r>
            <a:r>
              <a:rPr lang="en-US" dirty="0" smtClean="0"/>
              <a:t>NOT ILIKE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Like can do simple case sensitive pattern checking.</a:t>
            </a:r>
          </a:p>
          <a:p>
            <a:r>
              <a:rPr lang="en-US" dirty="0" err="1" smtClean="0"/>
              <a:t>Ilike</a:t>
            </a:r>
            <a:r>
              <a:rPr lang="en-US" dirty="0" smtClean="0"/>
              <a:t> can do simple case insensitive pattern checking.</a:t>
            </a:r>
          </a:p>
          <a:p>
            <a:r>
              <a:rPr lang="en-US" dirty="0" smtClean="0"/>
              <a:t>% allows multiple character matching</a:t>
            </a:r>
          </a:p>
          <a:p>
            <a:r>
              <a:rPr lang="en-US" dirty="0" smtClean="0"/>
              <a:t>_ allows single character matching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LIKE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'text%'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LIKE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'%text'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LIKE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'text_'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LIKE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'text'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719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Matching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 SIMILAR TO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3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 TO, NOT SIMILAR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Allows everything from LIKE and includes a few more features.</a:t>
            </a:r>
          </a:p>
          <a:p>
            <a:pPr lvl="1"/>
            <a:r>
              <a:rPr lang="en-US" dirty="0"/>
              <a:t>| denotes alternation (either of two alternatives).</a:t>
            </a:r>
          </a:p>
          <a:p>
            <a:pPr lvl="1"/>
            <a:r>
              <a:rPr lang="en-US" dirty="0"/>
              <a:t>* denotes repetition of the previous item zero or more times.</a:t>
            </a:r>
          </a:p>
          <a:p>
            <a:pPr lvl="1"/>
            <a:r>
              <a:rPr lang="en-US" dirty="0"/>
              <a:t>+ denotes repetition of the previous item one or more times.</a:t>
            </a:r>
          </a:p>
          <a:p>
            <a:pPr lvl="1"/>
            <a:r>
              <a:rPr lang="en-US" dirty="0"/>
              <a:t>? denotes repetition of the previous item zero or one time.</a:t>
            </a:r>
          </a:p>
          <a:p>
            <a:pPr lvl="1"/>
            <a:r>
              <a:rPr lang="en-US" dirty="0"/>
              <a:t>{m} denotes repetition of the previous item exactly m times.</a:t>
            </a:r>
          </a:p>
          <a:p>
            <a:pPr lvl="1"/>
            <a:r>
              <a:rPr lang="en-US" dirty="0"/>
              <a:t>{m,} denotes repetition of the previous item m or more times.</a:t>
            </a:r>
          </a:p>
          <a:p>
            <a:pPr lvl="1"/>
            <a:r>
              <a:rPr lang="en-US" dirty="0"/>
              <a:t>{</a:t>
            </a:r>
            <a:r>
              <a:rPr lang="en-US" dirty="0" err="1"/>
              <a:t>m,n</a:t>
            </a:r>
            <a:r>
              <a:rPr lang="en-US" dirty="0"/>
              <a:t>} denotes repetition of the previous item at least m and not more than n times.</a:t>
            </a:r>
          </a:p>
          <a:p>
            <a:pPr lvl="1"/>
            <a:r>
              <a:rPr lang="en-US" dirty="0"/>
              <a:t>Parentheses () can be used to group items into a single logical item.</a:t>
            </a:r>
          </a:p>
          <a:p>
            <a:pPr lvl="1"/>
            <a:r>
              <a:rPr lang="en-US" dirty="0"/>
              <a:t>A bracket expression [...] specifies a character class, just as in POSIX regular expressions.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/>
              <a:t>SIMILAR TO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'text%'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/>
              <a:t>SIMILAR TO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'%(text|text2)'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;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/>
              <a:t>SIMILAR TO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'text_'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/>
              <a:t>SIMILAR TO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'text'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79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Matching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POSIX Regular Expressions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0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POSIX Regular Expressions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4038600" cy="352425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Instead of an =, you use one of the following:</a:t>
            </a:r>
          </a:p>
          <a:p>
            <a:pPr lvl="1"/>
            <a:r>
              <a:rPr lang="en-US" dirty="0"/>
              <a:t>~ Matches regular expression, case sensitive </a:t>
            </a:r>
          </a:p>
          <a:p>
            <a:pPr lvl="1"/>
            <a:r>
              <a:rPr lang="en-US" dirty="0"/>
              <a:t>~* Matches regular expression, case insensitive</a:t>
            </a:r>
          </a:p>
          <a:p>
            <a:pPr lvl="1"/>
            <a:r>
              <a:rPr lang="en-US" dirty="0"/>
              <a:t>!~ Does not match regular expression, case sensitive</a:t>
            </a:r>
          </a:p>
          <a:p>
            <a:pPr lvl="1"/>
            <a:r>
              <a:rPr lang="en-US" dirty="0"/>
              <a:t>!~* Does not match regular expression, case insensitive</a:t>
            </a:r>
          </a:p>
          <a:p>
            <a:r>
              <a:rPr lang="en-US" dirty="0" smtClean="0"/>
              <a:t>Allows almost everything from SIMILAR </a:t>
            </a:r>
            <a:r>
              <a:rPr lang="en-US" dirty="0"/>
              <a:t>and includes a few more features.</a:t>
            </a:r>
          </a:p>
          <a:p>
            <a:pPr lvl="1"/>
            <a:r>
              <a:rPr lang="en-US" dirty="0"/>
              <a:t>^ denotes start of line.</a:t>
            </a:r>
          </a:p>
          <a:p>
            <a:pPr lvl="1"/>
            <a:r>
              <a:rPr lang="en-US" dirty="0" smtClean="0"/>
              <a:t>$ </a:t>
            </a:r>
            <a:r>
              <a:rPr lang="en-US" dirty="0"/>
              <a:t>denotes </a:t>
            </a:r>
            <a:r>
              <a:rPr lang="en-US" dirty="0" smtClean="0"/>
              <a:t>end </a:t>
            </a:r>
            <a:r>
              <a:rPr lang="en-US" dirty="0"/>
              <a:t>of line.</a:t>
            </a:r>
          </a:p>
          <a:p>
            <a:pPr lvl="1"/>
            <a:r>
              <a:rPr lang="en-US" dirty="0" smtClean="0"/>
              <a:t>* </a:t>
            </a:r>
            <a:r>
              <a:rPr lang="en-US" dirty="0"/>
              <a:t>denotes repetition of the </a:t>
            </a:r>
            <a:r>
              <a:rPr lang="en-US" dirty="0" smtClean="0"/>
              <a:t>previous character zero </a:t>
            </a:r>
            <a:r>
              <a:rPr lang="en-US" dirty="0"/>
              <a:t>or more times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+ </a:t>
            </a:r>
            <a:r>
              <a:rPr lang="en-US" dirty="0"/>
              <a:t>denotes repetition of the previous character </a:t>
            </a:r>
            <a:r>
              <a:rPr lang="en-US" dirty="0" smtClean="0"/>
              <a:t>one </a:t>
            </a:r>
            <a:r>
              <a:rPr lang="en-US" dirty="0"/>
              <a:t>or more times.</a:t>
            </a:r>
          </a:p>
          <a:p>
            <a:pPr lvl="1"/>
            <a:r>
              <a:rPr lang="en-US" dirty="0" smtClean="0"/>
              <a:t>? </a:t>
            </a:r>
            <a:r>
              <a:rPr lang="en-US" dirty="0"/>
              <a:t>denotes repetition of the previous character zero or </a:t>
            </a:r>
            <a:r>
              <a:rPr lang="en-US" dirty="0" smtClean="0"/>
              <a:t>one </a:t>
            </a:r>
            <a:r>
              <a:rPr lang="en-US" dirty="0"/>
              <a:t>times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. </a:t>
            </a:r>
            <a:r>
              <a:rPr lang="en-US" dirty="0"/>
              <a:t>denotes </a:t>
            </a:r>
            <a:r>
              <a:rPr lang="en-US" dirty="0" smtClean="0"/>
              <a:t>matching of any single character</a:t>
            </a:r>
            <a:endParaRPr lang="en-US" dirty="0"/>
          </a:p>
          <a:p>
            <a:pPr lvl="1"/>
            <a:r>
              <a:rPr lang="en-US" dirty="0" smtClean="0"/>
              <a:t>Many other regular expressions also work.</a:t>
            </a:r>
          </a:p>
          <a:p>
            <a:pPr lvl="1"/>
            <a:r>
              <a:rPr lang="en-US" dirty="0" smtClean="0"/>
              <a:t>[chars] denotes matching any character within the brackets. This creates an easy way to test is a text string contains just numbers and could be converted to numeric.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~*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.*Some text.*'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; 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field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~*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^(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Some|Other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text$'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;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>
              <a:latin typeface="Consola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47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Text Search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455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difference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One of the biggest issues is that all the previous commands require a full table scan. With Full Text Search, you can create indexes so that your queries will be much faster.</a:t>
            </a:r>
          </a:p>
          <a:p>
            <a:r>
              <a:rPr lang="en-US" dirty="0" smtClean="0"/>
              <a:t>The previous commands also do not take into account derived word matching such as:</a:t>
            </a:r>
          </a:p>
          <a:p>
            <a:pPr lvl="1"/>
            <a:r>
              <a:rPr lang="en-US" dirty="0" smtClean="0"/>
              <a:t>Bike</a:t>
            </a:r>
          </a:p>
          <a:p>
            <a:pPr lvl="1"/>
            <a:r>
              <a:rPr lang="en-US" dirty="0" smtClean="0"/>
              <a:t>Bikes</a:t>
            </a:r>
          </a:p>
          <a:p>
            <a:pPr lvl="1"/>
            <a:r>
              <a:rPr lang="en-US" dirty="0" smtClean="0"/>
              <a:t>Biking</a:t>
            </a:r>
          </a:p>
          <a:p>
            <a:pPr lvl="1"/>
            <a:r>
              <a:rPr lang="en-US" dirty="0" smtClean="0"/>
              <a:t>Biked</a:t>
            </a:r>
          </a:p>
          <a:p>
            <a:r>
              <a:rPr lang="en-US" dirty="0" smtClean="0"/>
              <a:t>Full text searching allows you to search for any of these and find any of these because it indexes the normalized word ‘bike’.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87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Converting text to vector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3219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'Bike Bikes biking biked'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 fat cat sat on a mat - it ate a fat rats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CREATE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INDEX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nsolas"/>
              </a:rPr>
              <a:t>table_field_idx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table </a:t>
            </a:r>
            <a:r>
              <a:rPr lang="en-US" dirty="0" err="1" smtClean="0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field);</a:t>
            </a: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 smtClean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 smtClean="0"/>
              <a:t>to_tsvector</a:t>
            </a:r>
            <a:r>
              <a:rPr lang="en-US" dirty="0" smtClean="0"/>
              <a:t> will parse the text and create the a list of lexemes and their positions within the text.</a:t>
            </a:r>
          </a:p>
          <a:p>
            <a:r>
              <a:rPr lang="en-US" dirty="0" smtClean="0"/>
              <a:t>You may create an index of </a:t>
            </a:r>
            <a:r>
              <a:rPr lang="en-US" dirty="0" err="1" smtClean="0"/>
              <a:t>tsvector</a:t>
            </a:r>
            <a:r>
              <a:rPr lang="en-US" dirty="0" smtClean="0"/>
              <a:t> for faster searching by either storing the </a:t>
            </a:r>
            <a:r>
              <a:rPr lang="en-US" dirty="0" err="1" smtClean="0"/>
              <a:t>tsvector</a:t>
            </a:r>
            <a:r>
              <a:rPr lang="en-US" dirty="0" smtClean="0"/>
              <a:t> as a field or as a functional index. </a:t>
            </a:r>
            <a:endParaRPr lang="en-US" dirty="0"/>
          </a:p>
        </p:txBody>
      </p:sp>
      <p:graphicFrame>
        <p:nvGraphicFramePr>
          <p:cNvPr id="11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067422"/>
              </p:ext>
            </p:extLst>
          </p:nvPr>
        </p:nvGraphicFramePr>
        <p:xfrm>
          <a:off x="4648200" y="18859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to_tsvector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'bike':1,2,3,4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  <p:graphicFrame>
        <p:nvGraphicFramePr>
          <p:cNvPr id="12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036936"/>
              </p:ext>
            </p:extLst>
          </p:nvPr>
        </p:nvGraphicFramePr>
        <p:xfrm>
          <a:off x="4648200" y="33337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to_tsvector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'ate':9 'cat':3 'fat':2,11 'mat':7 'rat':12 'sat':4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547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really happening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400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ts_debug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A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fat cat sat on a mat - it ate a fat rats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);</a:t>
            </a: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773169"/>
              </p:ext>
            </p:extLst>
          </p:nvPr>
        </p:nvGraphicFramePr>
        <p:xfrm>
          <a:off x="4648200" y="1885950"/>
          <a:ext cx="4038600" cy="304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100"/>
                <a:gridCol w="1003300"/>
                <a:gridCol w="381000"/>
                <a:gridCol w="838200"/>
                <a:gridCol w="685800"/>
                <a:gridCol w="457200"/>
              </a:tblGrid>
              <a:tr h="13790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alias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description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token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dictionaries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dictionary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lexemes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 smtClean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fat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{fat}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cat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{cat}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sat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</a:t>
                      </a:r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{sat}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on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</a:t>
                      </a:r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{mat}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-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ate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{ate}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fat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{english_stem}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{fat}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blank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Space symbols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  <a:tr h="1212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asciiword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Word, all ASCII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rats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</a:t>
                      </a:r>
                      <a:r>
                        <a:rPr lang="en-US" sz="700" u="none" strike="noStrike" dirty="0" err="1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english_stem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{rat}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4246" marR="4246" marT="4246" marB="0" anchor="b"/>
                </a:tc>
              </a:tr>
            </a:tbl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57200" y="1485900"/>
            <a:ext cx="4038600" cy="344805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Each word/token is reduced to its root word/lexemes.</a:t>
            </a:r>
          </a:p>
          <a:p>
            <a:r>
              <a:rPr lang="en-US" dirty="0" smtClean="0"/>
              <a:t>Some tokens are Stop Words because they are </a:t>
            </a:r>
            <a:r>
              <a:rPr lang="en-US" dirty="0"/>
              <a:t>so common that you </a:t>
            </a:r>
            <a:r>
              <a:rPr lang="en-US" dirty="0" smtClean="0"/>
              <a:t>will want </a:t>
            </a:r>
            <a:r>
              <a:rPr lang="en-US" dirty="0"/>
              <a:t>to ignore </a:t>
            </a:r>
            <a:r>
              <a:rPr lang="en-US" dirty="0" smtClean="0"/>
              <a:t>them and the lexemes are blank in these cases.</a:t>
            </a:r>
          </a:p>
          <a:p>
            <a:r>
              <a:rPr lang="en-US" dirty="0" smtClean="0"/>
              <a:t>The lexemes are arrays because it is possible for a word to have more than one lexemes.</a:t>
            </a:r>
          </a:p>
          <a:p>
            <a:r>
              <a:rPr lang="en-US" dirty="0" smtClean="0"/>
              <a:t>If you use ::</a:t>
            </a:r>
            <a:r>
              <a:rPr lang="en-US" dirty="0" err="1" smtClean="0"/>
              <a:t>tsvector</a:t>
            </a:r>
            <a:r>
              <a:rPr lang="en-US" dirty="0" smtClean="0"/>
              <a:t> instead of </a:t>
            </a:r>
            <a:r>
              <a:rPr lang="en-US" dirty="0" err="1" smtClean="0"/>
              <a:t>to_tsvector</a:t>
            </a:r>
            <a:r>
              <a:rPr lang="en-US" dirty="0" smtClean="0"/>
              <a:t> the results will include the Stop Words but will be missing the word positions needed for headlining aka word highlighting.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16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tsquery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When we want to query against a </a:t>
            </a:r>
            <a:r>
              <a:rPr lang="en-US" dirty="0" err="1" smtClean="0"/>
              <a:t>tsvector</a:t>
            </a:r>
            <a:r>
              <a:rPr lang="en-US" dirty="0" smtClean="0"/>
              <a:t>, we generate a </a:t>
            </a:r>
            <a:r>
              <a:rPr lang="en-US" dirty="0" err="1" smtClean="0"/>
              <a:t>tsquery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to_tsquery</a:t>
            </a:r>
            <a:r>
              <a:rPr lang="en-US" dirty="0" smtClean="0"/>
              <a:t> is the normal way do </a:t>
            </a:r>
            <a:r>
              <a:rPr lang="en-US" dirty="0" err="1" smtClean="0"/>
              <a:t>do</a:t>
            </a:r>
            <a:r>
              <a:rPr lang="en-US" dirty="0" smtClean="0"/>
              <a:t> this.</a:t>
            </a:r>
          </a:p>
          <a:p>
            <a:r>
              <a:rPr lang="en-US" dirty="0" smtClean="0"/>
              <a:t>::</a:t>
            </a:r>
            <a:r>
              <a:rPr lang="en-US" dirty="0" err="1" smtClean="0"/>
              <a:t>tsquery</a:t>
            </a:r>
            <a:r>
              <a:rPr lang="en-US" dirty="0" smtClean="0"/>
              <a:t> will include stop words.</a:t>
            </a:r>
          </a:p>
          <a:p>
            <a:r>
              <a:rPr lang="en-US" dirty="0" smtClean="0"/>
              <a:t>Special Symbols</a:t>
            </a:r>
          </a:p>
          <a:p>
            <a:pPr lvl="1"/>
            <a:r>
              <a:rPr lang="en-US" dirty="0" smtClean="0"/>
              <a:t>() Grouping</a:t>
            </a:r>
          </a:p>
          <a:p>
            <a:pPr lvl="1"/>
            <a:r>
              <a:rPr lang="en-US" dirty="0" smtClean="0"/>
              <a:t>&amp; AND</a:t>
            </a:r>
          </a:p>
          <a:p>
            <a:pPr lvl="1"/>
            <a:r>
              <a:rPr lang="en-US" dirty="0" smtClean="0"/>
              <a:t>| OR</a:t>
            </a:r>
          </a:p>
          <a:p>
            <a:pPr lvl="1"/>
            <a:r>
              <a:rPr lang="en-US" dirty="0" smtClean="0"/>
              <a:t>! NOT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'(cat | rats) &amp; 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fat &amp; !dog'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 &amp; fat &amp; cat'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::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tsquery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;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plainto_tsquery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'The Fat Rats'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9563223"/>
              </p:ext>
            </p:extLst>
          </p:nvPr>
        </p:nvGraphicFramePr>
        <p:xfrm>
          <a:off x="4648200" y="17335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to_tsquery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( 'cat' | 'rat' ) &amp; 'fat' &amp; !'dog'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  <p:graphicFrame>
        <p:nvGraphicFramePr>
          <p:cNvPr id="9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554607"/>
              </p:ext>
            </p:extLst>
          </p:nvPr>
        </p:nvGraphicFramePr>
        <p:xfrm>
          <a:off x="4648200" y="27241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tsquery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'a' &amp; 'fat' &amp; 'cat'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643424"/>
              </p:ext>
            </p:extLst>
          </p:nvPr>
        </p:nvGraphicFramePr>
        <p:xfrm>
          <a:off x="4648200" y="37147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plainto_tsquery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'fat' &amp; 'rat'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5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</a:t>
            </a:r>
            <a:r>
              <a:rPr lang="en-US" dirty="0" err="1" smtClean="0"/>
              <a:t>tsquery</a:t>
            </a:r>
            <a:r>
              <a:rPr lang="en-US" dirty="0" smtClean="0"/>
              <a:t> to </a:t>
            </a:r>
            <a:r>
              <a:rPr lang="en-US" dirty="0" err="1" smtClean="0"/>
              <a:t>tsvector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Operators:</a:t>
            </a:r>
          </a:p>
          <a:p>
            <a:pPr lvl="1"/>
            <a:r>
              <a:rPr lang="en-US" dirty="0" smtClean="0"/>
              <a:t>@@ </a:t>
            </a:r>
            <a:r>
              <a:rPr lang="en-US" dirty="0" err="1" smtClean="0"/>
              <a:t>tsvector</a:t>
            </a:r>
            <a:r>
              <a:rPr lang="en-US" dirty="0" smtClean="0"/>
              <a:t> matches </a:t>
            </a:r>
            <a:r>
              <a:rPr lang="en-US" dirty="0" err="1" smtClean="0"/>
              <a:t>tsquery</a:t>
            </a:r>
            <a:endParaRPr lang="en-US" dirty="0" smtClean="0"/>
          </a:p>
          <a:p>
            <a:pPr lvl="1"/>
            <a:r>
              <a:rPr lang="en-US" dirty="0" smtClean="0"/>
              <a:t>|| concatenate </a:t>
            </a:r>
            <a:r>
              <a:rPr lang="en-US" dirty="0" err="1" smtClean="0"/>
              <a:t>tsvectors</a:t>
            </a:r>
            <a:r>
              <a:rPr lang="en-US" dirty="0" smtClean="0"/>
              <a:t> or </a:t>
            </a:r>
            <a:r>
              <a:rPr lang="en-US" dirty="0" err="1"/>
              <a:t>OR</a:t>
            </a:r>
            <a:r>
              <a:rPr lang="en-US" dirty="0"/>
              <a:t> </a:t>
            </a:r>
            <a:r>
              <a:rPr lang="en-US" dirty="0" err="1"/>
              <a:t>tsqueries</a:t>
            </a:r>
            <a:endParaRPr lang="en-US" dirty="0" smtClean="0"/>
          </a:p>
          <a:p>
            <a:pPr lvl="1"/>
            <a:r>
              <a:rPr lang="en-US" dirty="0" smtClean="0"/>
              <a:t>&amp;&amp; AND </a:t>
            </a:r>
            <a:r>
              <a:rPr lang="en-US" dirty="0" err="1" smtClean="0"/>
              <a:t>tsqueries</a:t>
            </a:r>
            <a:endParaRPr lang="en-US" dirty="0" smtClean="0"/>
          </a:p>
          <a:p>
            <a:pPr lvl="1"/>
            <a:r>
              <a:rPr lang="en-US" dirty="0" smtClean="0"/>
              <a:t>!! Negate a </a:t>
            </a:r>
            <a:r>
              <a:rPr lang="en-US" dirty="0" err="1" smtClean="0"/>
              <a:t>tsquery</a:t>
            </a:r>
            <a:endParaRPr lang="en-US" dirty="0" smtClean="0"/>
          </a:p>
          <a:p>
            <a:pPr lvl="1"/>
            <a:r>
              <a:rPr lang="en-US" dirty="0" smtClean="0"/>
              <a:t>@&gt; </a:t>
            </a:r>
            <a:r>
              <a:rPr lang="en-US" dirty="0" err="1" smtClean="0"/>
              <a:t>tsquery</a:t>
            </a:r>
            <a:r>
              <a:rPr lang="en-US" dirty="0" smtClean="0"/>
              <a:t> contains another </a:t>
            </a:r>
            <a:r>
              <a:rPr lang="en-US" dirty="0" err="1" smtClean="0"/>
              <a:t>tsquery</a:t>
            </a:r>
            <a:endParaRPr lang="en-US" dirty="0" smtClean="0"/>
          </a:p>
          <a:p>
            <a:pPr lvl="1"/>
            <a:r>
              <a:rPr lang="en-US" dirty="0" smtClean="0"/>
              <a:t>&lt;@ </a:t>
            </a:r>
            <a:r>
              <a:rPr lang="en-US" dirty="0" err="1" smtClean="0"/>
              <a:t>tsquery</a:t>
            </a:r>
            <a:r>
              <a:rPr lang="en-US" dirty="0" smtClean="0"/>
              <a:t> contained in another </a:t>
            </a:r>
            <a:r>
              <a:rPr lang="en-US" dirty="0" err="1" smtClean="0"/>
              <a:t>tsquery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 fat cat sat on a mat - it ate a fat rats'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>  @@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'(cat | rats) &amp; fat'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 fat cat sat on a mat'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dirty="0" smtClean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'it ate a fat rats'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))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>  @@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'(cat | rats) &amp; fat'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endParaRPr lang="en-US" dirty="0" smtClean="0">
              <a:solidFill>
                <a:srgbClr val="000000"/>
              </a:solidFill>
              <a:latin typeface="Consolas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 fat cat sat on a mat - it ate a fat rats'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>  @@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!!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'dog'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119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ts_headline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 smtClean="0"/>
              <a:t>ts_headline</a:t>
            </a:r>
            <a:r>
              <a:rPr lang="en-US" dirty="0" smtClean="0"/>
              <a:t> will highlight the matching words from </a:t>
            </a:r>
            <a:r>
              <a:rPr lang="en-US" dirty="0" err="1" smtClean="0"/>
              <a:t>tsquery</a:t>
            </a:r>
            <a:r>
              <a:rPr lang="en-US" dirty="0" smtClean="0"/>
              <a:t> using the html bold commands.</a:t>
            </a:r>
          </a:p>
          <a:p>
            <a:r>
              <a:rPr lang="en-US" dirty="0" smtClean="0"/>
              <a:t>You may also set the start and stop selections codes. The default is &lt;b&gt; and &lt;/b&gt; but can be anything.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ts_headline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 fat cat sat on a mat - it ate a fat rats'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'(cat | rats) &amp; fat'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));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ts_headline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english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 fat cat sat on a mat - it ate a fat rats'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'(cat | rats) &amp; fat'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StartSel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 = 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&lt;, </a:t>
            </a:r>
            <a:r>
              <a:rPr lang="en-US" dirty="0" err="1">
                <a:solidFill>
                  <a:srgbClr val="FF0000"/>
                </a:solidFill>
                <a:latin typeface="Consolas"/>
              </a:rPr>
              <a:t>StopSel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 = &gt;'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03128"/>
              </p:ext>
            </p:extLst>
          </p:nvPr>
        </p:nvGraphicFramePr>
        <p:xfrm>
          <a:off x="4648200" y="20383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ts_headline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 &lt;b&gt;fat&lt;/b&gt; &lt;b&gt;cat&lt;/b&gt; sat on a mat - it ate a &lt;b&gt;fat&lt;/b&gt; &lt;b&gt;rats&lt;/b&gt;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  <p:graphicFrame>
        <p:nvGraphicFramePr>
          <p:cNvPr id="9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485977"/>
              </p:ext>
            </p:extLst>
          </p:nvPr>
        </p:nvGraphicFramePr>
        <p:xfrm>
          <a:off x="4648200" y="34099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ts_headline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 &lt;fat&gt; &lt;cat&gt; sat on a mat - it ate a &lt;fat&gt; &lt;rats&gt;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9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ts_rank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ts_rank</a:t>
            </a:r>
            <a:r>
              <a:rPr lang="en-US" dirty="0" smtClean="0"/>
              <a:t> allows you to sort the results in a google like manor.</a:t>
            </a:r>
          </a:p>
          <a:p>
            <a:r>
              <a:rPr lang="en-US" dirty="0" smtClean="0"/>
              <a:t>You may affect the ranking by setting the weight scale and ranking the words in the dictionary.</a:t>
            </a:r>
          </a:p>
          <a:p>
            <a:r>
              <a:rPr lang="en-US" dirty="0"/>
              <a:t>Words are weighted A-D using weights 1.0, 0.4, 0.2, 0.1</a:t>
            </a:r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title,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ts_rank_cd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textsearch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query)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rank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apod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'neutrino|(dark &amp; matter)'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query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query @@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textsearch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rank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LIMIT </a:t>
            </a:r>
            <a:r>
              <a:rPr lang="en-US" b="1" dirty="0">
                <a:solidFill>
                  <a:srgbClr val="800000"/>
                </a:solidFill>
                <a:latin typeface="Consolas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</a:t>
            </a:r>
            <a:endParaRPr lang="en-US" dirty="0">
              <a:latin typeface="Consolas"/>
            </a:endParaRPr>
          </a:p>
          <a:p>
            <a:pPr marL="0" indent="0">
              <a:buNone/>
            </a:pPr>
            <a:r>
              <a:rPr lang="en-US" dirty="0">
                <a:latin typeface="Consolas"/>
              </a:rPr>
              <a:t/>
            </a:r>
            <a:br>
              <a:rPr lang="en-US" dirty="0">
                <a:latin typeface="Consolas"/>
              </a:rPr>
            </a:b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7503095"/>
              </p:ext>
            </p:extLst>
          </p:nvPr>
        </p:nvGraphicFramePr>
        <p:xfrm>
          <a:off x="4648200" y="2343150"/>
          <a:ext cx="40386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9144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title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rank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Neutrinos in the Sun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3.1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The Sudbury Neutrino Detector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2.4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 MACHO View of Galactic Dark Matter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2.01317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Hot Gas and Dark Matter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1.91171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The Virgo Cluster: Hot Plasma and Dark Matter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1.90953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Rafting for Solar Neutrinos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1.9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NGC 4650A: Strange Galaxy and Dark Matter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1.85774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Hot Gas and Dark Matter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1.6123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Ice Fishing for Cosmic Neutrinos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1.6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Weak Lensing Distorts the Universe</a:t>
                      </a:r>
                      <a:endParaRPr lang="en-US" sz="900" dirty="0"/>
                    </a:p>
                  </a:txBody>
                  <a:tcPr marL="230777" marR="230777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 smtClean="0"/>
                        <a:t>0.818218</a:t>
                      </a:r>
                      <a:endParaRPr lang="en-US" sz="900" dirty="0"/>
                    </a:p>
                  </a:txBody>
                  <a:tcPr marL="230777" marR="23077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177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Words are weighted A-D using weights 1.0, 0.4, 0.2, 0.1</a:t>
            </a:r>
          </a:p>
          <a:p>
            <a:r>
              <a:rPr lang="en-US" dirty="0"/>
              <a:t>You may use </a:t>
            </a:r>
            <a:r>
              <a:rPr lang="en-US" dirty="0" err="1"/>
              <a:t>setweight</a:t>
            </a:r>
            <a:r>
              <a:rPr lang="en-US" dirty="0"/>
              <a:t> to adjust the weights </a:t>
            </a:r>
            <a:r>
              <a:rPr lang="en-US" dirty="0" smtClean="0"/>
              <a:t>of very word in the </a:t>
            </a:r>
            <a:r>
              <a:rPr lang="en-US" dirty="0" err="1" smtClean="0"/>
              <a:t>tsvector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this example we are adjusting the weights of different fields so that if the word is in the title, it will be given a higher ranking than if it is in the body.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setweight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'fat:2,4 cat:3 rat:5B'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::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FF"/>
                </a:solidFill>
                <a:latin typeface="Consolas"/>
              </a:rPr>
              <a:t>UPDATE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SET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ti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 err="1">
                <a:solidFill>
                  <a:srgbClr val="000000"/>
                </a:solidFill>
                <a:latin typeface="Consolas"/>
              </a:rPr>
              <a:t>setweight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/>
              </a:rPr>
              <a:t>coalesce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(title,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)),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'A'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setweight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/>
              </a:rPr>
              <a:t>coalesce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(keyword,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)),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'B'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setweight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/>
              </a:rPr>
              <a:t>coalesce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(abstract,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)),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'C'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||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setweight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FF"/>
                </a:solidFill>
                <a:latin typeface="Consolas"/>
              </a:rPr>
              <a:t>coalesce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(body,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)),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'D'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); </a:t>
            </a: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graphicFrame>
        <p:nvGraphicFramePr>
          <p:cNvPr id="8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366284"/>
              </p:ext>
            </p:extLst>
          </p:nvPr>
        </p:nvGraphicFramePr>
        <p:xfrm>
          <a:off x="4648200" y="1809750"/>
          <a:ext cx="4038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</a:tblGrid>
              <a:tr h="123825">
                <a:tc>
                  <a:txBody>
                    <a:bodyPr/>
                    <a:lstStyle/>
                    <a:p>
                      <a:r>
                        <a:rPr lang="en-US" sz="900" dirty="0" err="1" smtClean="0"/>
                        <a:t>setweight</a:t>
                      </a:r>
                      <a:endParaRPr lang="en-US" sz="900" dirty="0"/>
                    </a:p>
                  </a:txBody>
                  <a:tcPr marL="230777" marR="230777"/>
                </a:tc>
              </a:tr>
              <a:tr h="1238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'cat':3A 'fat':2A,4A 'rat':5A</a:t>
                      </a:r>
                    </a:p>
                  </a:txBody>
                  <a:tcPr marL="230777" marR="23077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631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05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 this example we can see how much simpler the Full Text Version is and how much faster.</a:t>
            </a:r>
          </a:p>
          <a:p>
            <a:r>
              <a:rPr lang="en-US" dirty="0" smtClean="0"/>
              <a:t>The Regular expression version is looking for sun &amp; green one or more times or green &amp; sun one or more times.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3448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smtClean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0000"/>
                </a:solidFill>
                <a:latin typeface="Consolas"/>
              </a:rPr>
              <a:t> 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nsolas"/>
              </a:rPr>
              <a:t>tools.search_table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t,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'sun &amp; green'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q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vector @@ 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q; </a:t>
            </a:r>
            <a:br>
              <a:rPr lang="en-US" dirty="0" smtClean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>-- </a:t>
            </a:r>
            <a:r>
              <a:rPr lang="en-US" dirty="0">
                <a:solidFill>
                  <a:srgbClr val="008080"/>
                </a:solidFill>
                <a:latin typeface="Consolas"/>
              </a:rPr>
              <a:t>2 rows returned (execution time: 0 </a:t>
            </a:r>
            <a:r>
              <a:rPr lang="en-US" dirty="0" err="1">
                <a:solidFill>
                  <a:srgbClr val="008080"/>
                </a:solidFill>
                <a:latin typeface="Consolas"/>
              </a:rPr>
              <a:t>ms</a:t>
            </a:r>
            <a:r>
              <a:rPr lang="en-US" dirty="0">
                <a:solidFill>
                  <a:srgbClr val="008080"/>
                </a:solidFill>
                <a:latin typeface="Consolas"/>
              </a:rPr>
              <a:t>; total time: 16 </a:t>
            </a:r>
            <a:r>
              <a:rPr lang="en-US" dirty="0" err="1">
                <a:solidFill>
                  <a:srgbClr val="008080"/>
                </a:solidFill>
                <a:latin typeface="Consolas"/>
              </a:rPr>
              <a:t>ms</a:t>
            </a:r>
            <a:r>
              <a:rPr lang="en-US" dirty="0">
                <a:solidFill>
                  <a:srgbClr val="008080"/>
                </a:solidFill>
                <a:latin typeface="Consolas"/>
              </a:rPr>
              <a:t>) 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 smtClean="0">
                <a:solidFill>
                  <a:srgbClr val="008080"/>
                </a:solidFill>
                <a:latin typeface="Consolas"/>
              </a:rPr>
            </a:br>
            <a:r>
              <a:rPr lang="en-US" dirty="0">
                <a:solidFill>
                  <a:srgbClr val="008080"/>
                </a:solidFill>
                <a:latin typeface="Consolas"/>
              </a:rPr>
              <a:t/>
            </a:r>
            <a:br>
              <a:rPr lang="en-US" dirty="0">
                <a:solidFill>
                  <a:srgbClr val="008080"/>
                </a:solidFill>
                <a:latin typeface="Consolas"/>
              </a:rPr>
            </a:b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tools.search_table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description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~*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'.*(((sun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).*(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green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))|((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green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).*(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sun</a:t>
            </a:r>
            <a:r>
              <a:rPr lang="en-US" dirty="0" smtClean="0">
                <a:solidFill>
                  <a:srgbClr val="FF0000"/>
                </a:solidFill>
                <a:latin typeface="Consolas"/>
              </a:rPr>
              <a:t>))).*'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;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 smtClean="0">
                <a:solidFill>
                  <a:srgbClr val="008080"/>
                </a:solidFill>
                <a:latin typeface="Consolas"/>
              </a:rPr>
              <a:t>-- </a:t>
            </a:r>
            <a:r>
              <a:rPr lang="en-US" dirty="0">
                <a:solidFill>
                  <a:srgbClr val="008080"/>
                </a:solidFill>
                <a:latin typeface="Consolas"/>
              </a:rPr>
              <a:t>2 rows returned (execution time: 47 </a:t>
            </a:r>
            <a:r>
              <a:rPr lang="en-US" dirty="0" err="1">
                <a:solidFill>
                  <a:srgbClr val="008080"/>
                </a:solidFill>
                <a:latin typeface="Consolas"/>
              </a:rPr>
              <a:t>ms</a:t>
            </a:r>
            <a:r>
              <a:rPr lang="en-US" dirty="0">
                <a:solidFill>
                  <a:srgbClr val="008080"/>
                </a:solidFill>
                <a:latin typeface="Consolas"/>
              </a:rPr>
              <a:t>; total time: 265 </a:t>
            </a:r>
            <a:r>
              <a:rPr lang="en-US" dirty="0" err="1">
                <a:solidFill>
                  <a:srgbClr val="008080"/>
                </a:solidFill>
                <a:latin typeface="Consolas"/>
              </a:rPr>
              <a:t>ms</a:t>
            </a:r>
            <a:r>
              <a:rPr lang="en-US" dirty="0">
                <a:solidFill>
                  <a:srgbClr val="008080"/>
                </a:solidFill>
                <a:latin typeface="Consolas"/>
              </a:rPr>
              <a:t>) </a:t>
            </a: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564" y="2278381"/>
            <a:ext cx="1828800" cy="1077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564" y="4095750"/>
            <a:ext cx="711451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146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Headline &amp; Rank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When we add the rank and headline it does not slow does the query that much.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3448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m.search_id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ts_headline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m.description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q)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headline,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ts_rank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q)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rank,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m.row_id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m.column_name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m.table_name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m.schema_name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m.database_name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m.server_name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Consolas"/>
              </a:rPr>
              <a:t>tools.search_table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 smtClean="0">
                <a:solidFill>
                  <a:srgbClr val="000000"/>
                </a:solidFill>
                <a:latin typeface="Consolas"/>
              </a:rPr>
              <a:t> m, 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/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'sun &amp; green'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q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vector @@ q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ts_rank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(vector, q)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8080"/>
                </a:solidFill>
                <a:latin typeface="Consolas"/>
              </a:rPr>
              <a:t>-- 2 rows returned (execution time: 0 </a:t>
            </a:r>
            <a:r>
              <a:rPr lang="en-US" dirty="0" err="1">
                <a:solidFill>
                  <a:srgbClr val="008080"/>
                </a:solidFill>
                <a:latin typeface="Consolas"/>
              </a:rPr>
              <a:t>ms</a:t>
            </a:r>
            <a:r>
              <a:rPr lang="en-US" dirty="0">
                <a:solidFill>
                  <a:srgbClr val="008080"/>
                </a:solidFill>
                <a:latin typeface="Consolas"/>
              </a:rPr>
              <a:t>; total time: 219 </a:t>
            </a:r>
            <a:r>
              <a:rPr lang="en-US" dirty="0" err="1">
                <a:solidFill>
                  <a:srgbClr val="008080"/>
                </a:solidFill>
                <a:latin typeface="Consolas"/>
              </a:rPr>
              <a:t>ms</a:t>
            </a:r>
            <a:r>
              <a:rPr lang="en-US" dirty="0" smtClean="0">
                <a:solidFill>
                  <a:srgbClr val="008080"/>
                </a:solidFill>
                <a:latin typeface="Consolas"/>
              </a:rPr>
              <a:t>)</a:t>
            </a: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33751"/>
            <a:ext cx="2514600" cy="111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1822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Only return rows that the user has permission to see.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We store all searchable items in a single table which can then be searched and only rows that the user has select </a:t>
            </a:r>
            <a:r>
              <a:rPr lang="en-US" smtClean="0"/>
              <a:t>permissions are </a:t>
            </a:r>
            <a:r>
              <a:rPr lang="en-US" dirty="0" smtClean="0"/>
              <a:t>returned.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8200" y="1485900"/>
            <a:ext cx="4038600" cy="3448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m.search_id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ts_headline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m.description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q)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headline,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ts_rank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m.vector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q)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rank,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m.row_id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m.column_name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m.table_name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m.schema_name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m.database_name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m.server_name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(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tools.search_table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t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LEFT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JOIN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(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SELECT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DISTINCT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*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from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tools.display_user_perms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'r'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, 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'r'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rolname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FF00FF"/>
                </a:solidFill>
                <a:latin typeface="Consolas"/>
              </a:rPr>
              <a:t>SESSION_USER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u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ON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u.relname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t.table_name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AND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u.nspname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=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t.schema_name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u.rolname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IS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808080"/>
                </a:solidFill>
                <a:latin typeface="Consolas"/>
              </a:rPr>
              <a:t>NOT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NULL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)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m,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to_tsquery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</a:t>
            </a:r>
            <a:r>
              <a:rPr lang="en-US" dirty="0">
                <a:solidFill>
                  <a:srgbClr val="FF0000"/>
                </a:solidFill>
                <a:latin typeface="Consolas"/>
              </a:rPr>
              <a:t>'sun &amp; green'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AS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q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WHERE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vector @@ q </a:t>
            </a:r>
            <a:br>
              <a:rPr lang="en-US" dirty="0">
                <a:solidFill>
                  <a:srgbClr val="000000"/>
                </a:solidFill>
                <a:latin typeface="Consolas"/>
              </a:rPr>
            </a:br>
            <a:r>
              <a:rPr lang="en-US" dirty="0">
                <a:solidFill>
                  <a:srgbClr val="000000"/>
                </a:solidFill>
                <a:latin typeface="Consolas"/>
              </a:rPr>
              <a:t>     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ORDER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BY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/>
              </a:rPr>
              <a:t>ts_rank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(vector, q) </a:t>
            </a:r>
            <a:r>
              <a:rPr lang="en-US" dirty="0">
                <a:solidFill>
                  <a:srgbClr val="0000FF"/>
                </a:solidFill>
                <a:latin typeface="Consolas"/>
              </a:rPr>
              <a:t>DESC</a:t>
            </a:r>
            <a:r>
              <a:rPr lang="en-US" dirty="0">
                <a:solidFill>
                  <a:srgbClr val="000000"/>
                </a:solidFill>
                <a:latin typeface="Consolas"/>
              </a:rPr>
              <a:t>; </a:t>
            </a:r>
            <a:endParaRPr lang="en-US" dirty="0">
              <a:latin typeface="Consolas"/>
            </a:endParaRPr>
          </a:p>
          <a:p>
            <a:pPr marL="0" indent="0">
              <a:buNone/>
            </a:pPr>
            <a:endParaRPr lang="en-US" dirty="0">
              <a:latin typeface="Consola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4/27/2014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18CEC25-97A1-48A2-9CC4-22FB7E4FF90C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Postgres Text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475672"/>
      </p:ext>
    </p:extLst>
  </p:cSld>
  <p:clrMapOvr>
    <a:masterClrMapping/>
  </p:clrMapOvr>
</p:sld>
</file>

<file path=ppt/theme/theme1.xml><?xml version="1.0" encoding="utf-8"?>
<a:theme xmlns:a="http://schemas.openxmlformats.org/drawingml/2006/main" name="Macro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TC101859866[[fn=Macro]]</Template>
  <TotalTime>9683</TotalTime>
  <Words>1572</Words>
  <Application>Microsoft Office PowerPoint</Application>
  <PresentationFormat>On-screen Show (16:9)</PresentationFormat>
  <Paragraphs>361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Macro</vt:lpstr>
      <vt:lpstr>Postgres Text Search</vt:lpstr>
      <vt:lpstr>Normal Queries</vt:lpstr>
      <vt:lpstr>Equals</vt:lpstr>
      <vt:lpstr>Patern Matching</vt:lpstr>
      <vt:lpstr>LIKE, NOT LIKE, ILIKE, NOT ILIKE</vt:lpstr>
      <vt:lpstr>Pattern Matching</vt:lpstr>
      <vt:lpstr>SIMILAR TO, NOT SIMILAR TO</vt:lpstr>
      <vt:lpstr>Pattern Matching</vt:lpstr>
      <vt:lpstr>POSIX Regular Expressions</vt:lpstr>
      <vt:lpstr>Full Text Search</vt:lpstr>
      <vt:lpstr>The difference</vt:lpstr>
      <vt:lpstr>Converting text to vector</vt:lpstr>
      <vt:lpstr>What is really happening</vt:lpstr>
      <vt:lpstr>tsquery</vt:lpstr>
      <vt:lpstr>Comparing tsquery to tsvector</vt:lpstr>
      <vt:lpstr>ts_headline</vt:lpstr>
      <vt:lpstr>ts_rank</vt:lpstr>
      <vt:lpstr>Weighting</vt:lpstr>
      <vt:lpstr>Examples</vt:lpstr>
      <vt:lpstr>Basic Example</vt:lpstr>
      <vt:lpstr>Adding Headline &amp; Rank</vt:lpstr>
      <vt:lpstr>Only return rows that the user has permission to see.</vt:lpstr>
    </vt:vector>
  </TitlesOfParts>
  <Company>Fred Hutchinson Cancer Research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Bulk Commands</dc:title>
  <dc:creator>Albin, Lloyd P</dc:creator>
  <cp:lastModifiedBy>Albin, Lloyd P</cp:lastModifiedBy>
  <cp:revision>110</cp:revision>
  <dcterms:created xsi:type="dcterms:W3CDTF">2014-03-28T22:22:29Z</dcterms:created>
  <dcterms:modified xsi:type="dcterms:W3CDTF">2015-01-06T22:30:13Z</dcterms:modified>
</cp:coreProperties>
</file>