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56" r:id="rId2"/>
  </p:sldMasterIdLst>
  <p:notesMasterIdLst>
    <p:notesMasterId r:id="rId24"/>
  </p:notesMasterIdLst>
  <p:handoutMasterIdLst>
    <p:handoutMasterId r:id="rId25"/>
  </p:handoutMasterIdLst>
  <p:sldIdLst>
    <p:sldId id="267" r:id="rId3"/>
    <p:sldId id="284" r:id="rId4"/>
    <p:sldId id="289" r:id="rId5"/>
    <p:sldId id="290" r:id="rId6"/>
    <p:sldId id="291" r:id="rId7"/>
    <p:sldId id="292" r:id="rId8"/>
    <p:sldId id="293" r:id="rId9"/>
    <p:sldId id="294" r:id="rId10"/>
    <p:sldId id="285" r:id="rId11"/>
    <p:sldId id="305" r:id="rId12"/>
    <p:sldId id="286" r:id="rId13"/>
    <p:sldId id="306" r:id="rId14"/>
    <p:sldId id="309" r:id="rId15"/>
    <p:sldId id="283" r:id="rId16"/>
    <p:sldId id="297" r:id="rId17"/>
    <p:sldId id="287" r:id="rId18"/>
    <p:sldId id="307" r:id="rId19"/>
    <p:sldId id="288" r:id="rId20"/>
    <p:sldId id="308" r:id="rId21"/>
    <p:sldId id="310" r:id="rId22"/>
    <p:sldId id="311" r:id="rId2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p:cViewPr varScale="1">
        <p:scale>
          <a:sx n="57" d="100"/>
          <a:sy n="57" d="100"/>
        </p:scale>
        <p:origin x="-90" y="-414"/>
      </p:cViewPr>
      <p:guideLst>
        <p:guide orient="horz" pos="2160"/>
        <p:guide pos="3839"/>
      </p:guideLst>
    </p:cSldViewPr>
  </p:slid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83" d="100"/>
          <a:sy n="83" d="100"/>
        </p:scale>
        <p:origin x="-199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0E6E22E-288A-414B-A8DE-E4DBD03D5FC0}" type="datetimeFigureOut">
              <a:rPr lang="en-US"/>
              <a:t>9/4/2013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114579-D02A-4B51-B5DF-8EC449F77AC7}" type="slidenum">
              <a:rPr/>
              <a:t>‹#›</a:t>
            </a:fld>
            <a:endParaRPr/>
          </a:p>
        </p:txBody>
      </p:sp>
    </p:spTree>
    <p:extLst>
      <p:ext uri="{BB962C8B-B14F-4D97-AF65-F5344CB8AC3E}">
        <p14:creationId xmlns:p14="http://schemas.microsoft.com/office/powerpoint/2010/main" val="276812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A9AE7E-E0F9-4C51-AD9A-F4C3A6E23BBF}" type="datetimeFigureOut">
              <a:rPr lang="en-US"/>
              <a:t>9/4/2013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074690-7256-4BB9-AC0F-97AEAE8CDEC2}" type="slidenum">
              <a:rPr/>
              <a:t>‹#›</a:t>
            </a:fld>
            <a:endParaRPr/>
          </a:p>
        </p:txBody>
      </p:sp>
    </p:spTree>
    <p:extLst>
      <p:ext uri="{BB962C8B-B14F-4D97-AF65-F5344CB8AC3E}">
        <p14:creationId xmlns:p14="http://schemas.microsoft.com/office/powerpoint/2010/main" val="42742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376792" y="1905003"/>
            <a:ext cx="9435241" cy="1625599"/>
          </a:xfrm>
        </p:spPr>
        <p:txBody>
          <a:bodyPr>
            <a:normAutofit/>
          </a:bodyPr>
          <a:lstStyle>
            <a:lvl1pPr algn="ctr">
              <a:lnSpc>
                <a:spcPct val="90000"/>
              </a:lnSpc>
              <a:defRPr sz="4800">
                <a:solidFill>
                  <a:schemeClr val="tx2"/>
                </a:solidFill>
              </a:defRPr>
            </a:lvl1pPr>
          </a:lstStyle>
          <a:p>
            <a:r>
              <a:rPr lang="en-US" smtClean="0"/>
              <a:t>Click to edit Master title style</a:t>
            </a:r>
            <a:endParaRPr/>
          </a:p>
        </p:txBody>
      </p:sp>
      <p:sp>
        <p:nvSpPr>
          <p:cNvPr id="3" name="Subtitle 2"/>
          <p:cNvSpPr>
            <a:spLocks noGrp="1"/>
          </p:cNvSpPr>
          <p:nvPr>
            <p:ph type="subTitle" idx="1"/>
          </p:nvPr>
        </p:nvSpPr>
        <p:spPr>
          <a:xfrm>
            <a:off x="1382103" y="3657123"/>
            <a:ext cx="9429931" cy="991077"/>
          </a:xfrm>
        </p:spPr>
        <p:txBody>
          <a:bodyPr>
            <a:normAutofit/>
          </a:bodyPr>
          <a:lstStyle>
            <a:lvl1pPr marL="0" indent="0" algn="ctr">
              <a:spcBef>
                <a:spcPts val="0"/>
              </a:spcBef>
              <a:buNone/>
              <a:defRPr sz="2000" cap="all"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lvl1pPr>
              <a:defRPr>
                <a:solidFill>
                  <a:schemeClr val="tx2"/>
                </a:solidFill>
              </a:defRPr>
            </a:lvl1pPr>
          </a:lstStyle>
          <a:p>
            <a:fld id="{8E36636D-D922-432D-A958-524484B5923D}" type="datetimeFigureOut">
              <a:rPr lang="en-US"/>
              <a:pPr/>
              <a:t>9/4/2013</a:t>
            </a:fld>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F28FB93-0A08-4E7D-8E63-9EFA29F1E093}" type="slidenum">
              <a:rPr/>
              <a:pPr/>
              <a:t>‹#›</a:t>
            </a:fld>
            <a:endParaRPr/>
          </a:p>
        </p:txBody>
      </p:sp>
      <p:grpSp>
        <p:nvGrpSpPr>
          <p:cNvPr id="7" name="Group 6"/>
          <p:cNvGrpSpPr/>
          <p:nvPr/>
        </p:nvGrpSpPr>
        <p:grpSpPr>
          <a:xfrm>
            <a:off x="1218882" y="1600200"/>
            <a:ext cx="9739746" cy="73152"/>
            <a:chOff x="914400" y="1200150"/>
            <a:chExt cx="7306712" cy="54864"/>
          </a:xfrm>
        </p:grpSpPr>
        <p:sp>
          <p:nvSpPr>
            <p:cNvPr id="8" name="Oval 7"/>
            <p:cNvSpPr/>
            <p:nvPr/>
          </p:nvSpPr>
          <p:spPr>
            <a:xfrm>
              <a:off x="8166248"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Oval 8"/>
            <p:cNvSpPr/>
            <p:nvPr/>
          </p:nvSpPr>
          <p:spPr>
            <a:xfrm>
              <a:off x="914400" y="12001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0" name="Group 9"/>
            <p:cNvGrpSpPr/>
            <p:nvPr/>
          </p:nvGrpSpPr>
          <p:grpSpPr>
            <a:xfrm>
              <a:off x="1036847" y="1207626"/>
              <a:ext cx="7074290" cy="38998"/>
              <a:chOff x="2141408" y="1752956"/>
              <a:chExt cx="7315200" cy="38998"/>
            </a:xfrm>
            <a:solidFill>
              <a:schemeClr val="tx2"/>
            </a:solidFill>
          </p:grpSpPr>
          <p:cxnSp>
            <p:nvCxnSpPr>
              <p:cNvPr id="11" name="Straight Connector 10"/>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3" name="Group 12"/>
          <p:cNvGrpSpPr/>
          <p:nvPr/>
        </p:nvGrpSpPr>
        <p:grpSpPr>
          <a:xfrm>
            <a:off x="1218882" y="4851400"/>
            <a:ext cx="9739746" cy="73152"/>
            <a:chOff x="914400" y="3638550"/>
            <a:chExt cx="7306712" cy="54864"/>
          </a:xfrm>
        </p:grpSpPr>
        <p:sp>
          <p:nvSpPr>
            <p:cNvPr id="14" name="Oval 13"/>
            <p:cNvSpPr/>
            <p:nvPr/>
          </p:nvSpPr>
          <p:spPr>
            <a:xfrm>
              <a:off x="8166248"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p:nvSpPr>
          <p:spPr>
            <a:xfrm>
              <a:off x="914400" y="3638550"/>
              <a:ext cx="54864" cy="5486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6" name="Group 15"/>
            <p:cNvGrpSpPr/>
            <p:nvPr/>
          </p:nvGrpSpPr>
          <p:grpSpPr>
            <a:xfrm>
              <a:off x="1036847" y="3646026"/>
              <a:ext cx="7074290" cy="38998"/>
              <a:chOff x="2141408" y="1752956"/>
              <a:chExt cx="7315200" cy="38998"/>
            </a:xfrm>
            <a:solidFill>
              <a:schemeClr val="tx2"/>
            </a:solidFill>
          </p:grpSpPr>
          <p:cxnSp>
            <p:nvCxnSpPr>
              <p:cNvPr id="17" name="Straight Connector 16"/>
              <p:cNvCxnSpPr/>
              <p:nvPr/>
            </p:nvCxnSpPr>
            <p:spPr>
              <a:xfrm>
                <a:off x="2141408" y="1752956"/>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141408" y="1791954"/>
                <a:ext cx="7315200"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437643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9/4/2013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49906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22030" y="990599"/>
            <a:ext cx="9344765" cy="2235203"/>
          </a:xfrm>
        </p:spPr>
        <p:txBody>
          <a:bodyPr anchor="b">
            <a:normAutofit/>
          </a:bodyPr>
          <a:lstStyle>
            <a:lvl1pPr algn="ctr">
              <a:lnSpc>
                <a:spcPct val="90000"/>
              </a:lnSpc>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422030" y="3733800"/>
            <a:ext cx="9344765" cy="1219200"/>
          </a:xfrm>
        </p:spPr>
        <p:txBody>
          <a:bodyPr anchor="t"/>
          <a:lstStyle>
            <a:lvl1pPr marL="0" indent="0" algn="ctr">
              <a:spcBef>
                <a:spcPts val="0"/>
              </a:spcBef>
              <a:buNone/>
              <a:defRPr sz="2000" cap="all"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a:pPr/>
              <a:t>9/4/2013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grpSp>
        <p:nvGrpSpPr>
          <p:cNvPr id="13" name="Group 12"/>
          <p:cNvGrpSpPr/>
          <p:nvPr/>
        </p:nvGrpSpPr>
        <p:grpSpPr>
          <a:xfrm>
            <a:off x="3273781" y="3475736"/>
            <a:ext cx="5641265" cy="54864"/>
            <a:chOff x="2455975" y="2588441"/>
            <a:chExt cx="4232051" cy="41148"/>
          </a:xfrm>
        </p:grpSpPr>
        <p:sp>
          <p:nvSpPr>
            <p:cNvPr id="14" name="Oval 13"/>
            <p:cNvSpPr/>
            <p:nvPr/>
          </p:nvSpPr>
          <p:spPr>
            <a:xfrm>
              <a:off x="6642306"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sp>
          <p:nvSpPr>
            <p:cNvPr id="15" name="Oval 14"/>
            <p:cNvSpPr/>
            <p:nvPr/>
          </p:nvSpPr>
          <p:spPr>
            <a:xfrm>
              <a:off x="2455975" y="2588441"/>
              <a:ext cx="45720" cy="41148"/>
            </a:xfrm>
            <a:prstGeom prst="ellipse">
              <a:avLst/>
            </a:prstGeom>
            <a:solidFill>
              <a:schemeClr val="tx1"/>
            </a:solidFill>
            <a:ln w="26425"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sysClr val="window" lastClr="FFFFFF"/>
                </a:solidFill>
                <a:effectLst/>
                <a:uLnTx/>
                <a:uFillTx/>
                <a:latin typeface="Constantia"/>
                <a:ea typeface="+mn-ea"/>
                <a:cs typeface="+mn-cs"/>
              </a:endParaRPr>
            </a:p>
          </p:txBody>
        </p:sp>
        <p:grpSp>
          <p:nvGrpSpPr>
            <p:cNvPr id="16" name="Group 15"/>
            <p:cNvGrpSpPr/>
            <p:nvPr/>
          </p:nvGrpSpPr>
          <p:grpSpPr>
            <a:xfrm>
              <a:off x="2563229" y="2594391"/>
              <a:ext cx="4023360" cy="29249"/>
              <a:chOff x="2550323" y="3458731"/>
              <a:chExt cx="4023360" cy="38998"/>
            </a:xfrm>
          </p:grpSpPr>
          <p:cxnSp>
            <p:nvCxnSpPr>
              <p:cNvPr id="17" name="Straight Connector 16"/>
              <p:cNvCxnSpPr/>
              <p:nvPr/>
            </p:nvCxnSpPr>
            <p:spPr>
              <a:xfrm>
                <a:off x="2550323" y="3458731"/>
                <a:ext cx="4023360" cy="0"/>
              </a:xfrm>
              <a:prstGeom prst="line">
                <a:avLst/>
              </a:prstGeom>
              <a:noFill/>
              <a:ln w="12700" cap="flat" cmpd="sng" algn="ctr">
                <a:solidFill>
                  <a:schemeClr val="tx1"/>
                </a:solidFill>
                <a:prstDash val="solid"/>
              </a:ln>
              <a:effectLst/>
            </p:spPr>
          </p:cxnSp>
          <p:cxnSp>
            <p:nvCxnSpPr>
              <p:cNvPr id="18" name="Straight Connector 17"/>
              <p:cNvCxnSpPr/>
              <p:nvPr/>
            </p:nvCxnSpPr>
            <p:spPr>
              <a:xfrm>
                <a:off x="2550323" y="3497729"/>
                <a:ext cx="4023360" cy="0"/>
              </a:xfrm>
              <a:prstGeom prst="line">
                <a:avLst/>
              </a:prstGeom>
              <a:noFill/>
              <a:ln w="12700" cap="flat" cmpd="sng" algn="ctr">
                <a:solidFill>
                  <a:schemeClr val="tx1"/>
                </a:solidFill>
                <a:prstDash val="solid"/>
              </a:ln>
              <a:effectLst/>
            </p:spPr>
          </p:cxnSp>
        </p:grpSp>
      </p:grpSp>
    </p:spTree>
    <p:extLst>
      <p:ext uri="{BB962C8B-B14F-4D97-AF65-F5344CB8AC3E}">
        <p14:creationId xmlns:p14="http://schemas.microsoft.com/office/powerpoint/2010/main" val="55262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18883"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95986" y="1803400"/>
            <a:ext cx="4773956" cy="42672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8E36636D-D922-432D-A958-524484B5923D}" type="datetimeFigureOut">
              <a:rPr lang="en-US"/>
              <a:pPr/>
              <a:t>9/4/2013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86077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22945"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18883"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00049" y="1803400"/>
            <a:ext cx="4769806" cy="711200"/>
          </a:xfrm>
        </p:spPr>
        <p:txBody>
          <a:bodyPr anchor="ctr">
            <a:normAutofit/>
          </a:bodyPr>
          <a:lstStyle>
            <a:lvl1pPr marL="0" indent="0">
              <a:lnSpc>
                <a:spcPct val="90000"/>
              </a:lnSpc>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5986" y="2514600"/>
            <a:ext cx="4773956" cy="3556000"/>
          </a:xfrm>
        </p:spPr>
        <p:txBody>
          <a:bodyPr>
            <a:normAutofit/>
          </a:bodyPr>
          <a:lstStyle>
            <a:lvl1pPr>
              <a:spcBef>
                <a:spcPts val="16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8E36636D-D922-432D-A958-524484B5923D}" type="datetimeFigureOut">
              <a:rPr lang="en-US"/>
              <a:pPr/>
              <a:t>9/4/2013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74258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E36636D-D922-432D-A958-524484B5923D}" type="datetimeFigureOut">
              <a:rPr lang="en-US"/>
              <a:pPr/>
              <a:t>9/4/2013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56593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a:pPr/>
              <a:t>9/4/2013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2128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lgn="l">
              <a:defRPr sz="3200" b="0"/>
            </a:lvl1pPr>
          </a:lstStyle>
          <a:p>
            <a:r>
              <a:rPr lang="en-US" smtClean="0"/>
              <a:t>Click to edit Master title style</a:t>
            </a:r>
            <a:endParaRPr/>
          </a:p>
        </p:txBody>
      </p:sp>
      <p:sp>
        <p:nvSpPr>
          <p:cNvPr id="3" name="Content Placeholder 2"/>
          <p:cNvSpPr>
            <a:spLocks noGrp="1"/>
          </p:cNvSpPr>
          <p:nvPr>
            <p:ph idx="1"/>
          </p:nvPr>
        </p:nvSpPr>
        <p:spPr>
          <a:xfrm>
            <a:off x="1218883" y="1803400"/>
            <a:ext cx="6602281" cy="426720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8125883" y="1803400"/>
            <a:ext cx="2844060" cy="4267201"/>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a:pPr/>
              <a:t>9/4/2013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18586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1218883" y="1803400"/>
            <a:ext cx="6602280" cy="4267200"/>
          </a:xfrm>
          <a:prstGeom prst="rect">
            <a:avLst/>
          </a:prstGeom>
          <a:noFill/>
          <a:ln w="127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p:txBody>
          <a:bodyPr anchor="b">
            <a:norm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338739" y="1925320"/>
            <a:ext cx="6362567" cy="4023360"/>
          </a:xfr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8125883" y="1803401"/>
            <a:ext cx="2844060" cy="4165600"/>
          </a:xfrm>
        </p:spPr>
        <p:txBody>
          <a:bodyPr>
            <a:normAutofit/>
          </a:bodyPr>
          <a:lstStyle>
            <a:lvl1pPr marL="0" indent="0">
              <a:spcBef>
                <a:spcPts val="1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a:pPr/>
              <a:t>9/4/2013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240505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9/4/2013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322322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34563" y="434975"/>
            <a:ext cx="1168400" cy="5661025"/>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17613" y="434975"/>
            <a:ext cx="8413750" cy="5661025"/>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E36636D-D922-432D-A958-524484B5923D}" type="datetimeFigureOut">
              <a:rPr lang="en-US"/>
              <a:pPr/>
              <a:t>9/4/2013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F28FB93-0A08-4E7D-8E63-9EFA29F1E093}" type="slidenum">
              <a:rPr/>
              <a:pPr/>
              <a:t>‹#›</a:t>
            </a:fld>
            <a:endParaRPr/>
          </a:p>
        </p:txBody>
      </p:sp>
    </p:spTree>
    <p:extLst>
      <p:ext uri="{BB962C8B-B14F-4D97-AF65-F5344CB8AC3E}">
        <p14:creationId xmlns:p14="http://schemas.microsoft.com/office/powerpoint/2010/main" val="208570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0"/>
            <a:ext cx="12188825" cy="6858000"/>
          </a:xfrm>
          <a:prstGeom prst="rect">
            <a:avLst/>
          </a:prstGeom>
          <a:ln>
            <a:noFill/>
          </a:ln>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sz="2400"/>
          </a:p>
        </p:txBody>
      </p:sp>
      <p:sp>
        <p:nvSpPr>
          <p:cNvPr id="8" name="Rounded Rectangle 7"/>
          <p:cNvSpPr/>
          <p:nvPr/>
        </p:nvSpPr>
        <p:spPr>
          <a:xfrm>
            <a:off x="304721" y="301752"/>
            <a:ext cx="11579384" cy="6254496"/>
          </a:xfrm>
          <a:prstGeom prst="roundRect">
            <a:avLst>
              <a:gd name="adj" fmla="val 2341"/>
            </a:avLst>
          </a:prstGeom>
          <a:solidFill>
            <a:srgbClr val="FFFFFF"/>
          </a:solidFill>
          <a:ln>
            <a:noFill/>
          </a:ln>
          <a:effectLst>
            <a:innerShdw blurRad="508000">
              <a:srgbClr val="FFD14B">
                <a:alpha val="69804"/>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218883" y="431800"/>
            <a:ext cx="9751060" cy="11684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218883" y="1803400"/>
            <a:ext cx="9751060"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8836898" y="6172200"/>
            <a:ext cx="1218883" cy="304800"/>
          </a:xfrm>
          <a:prstGeom prst="rect">
            <a:avLst/>
          </a:prstGeom>
        </p:spPr>
        <p:txBody>
          <a:bodyPr vert="horz" lIns="91440" tIns="45720" rIns="91440" bIns="45720" rtlCol="0" anchor="ctr"/>
          <a:lstStyle>
            <a:lvl1pPr algn="r">
              <a:defRPr sz="1100">
                <a:solidFill>
                  <a:schemeClr val="tx1"/>
                </a:solidFill>
              </a:defRPr>
            </a:lvl1pPr>
          </a:lstStyle>
          <a:p>
            <a:fld id="{8E36636D-D922-432D-A958-524484B5923D}" type="datetimeFigureOut">
              <a:rPr lang="en-US"/>
              <a:pPr/>
              <a:t>9/4/2013</a:t>
            </a:fld>
            <a:endParaRPr/>
          </a:p>
        </p:txBody>
      </p:sp>
      <p:sp>
        <p:nvSpPr>
          <p:cNvPr id="5" name="Footer Placeholder 4"/>
          <p:cNvSpPr>
            <a:spLocks noGrp="1"/>
          </p:cNvSpPr>
          <p:nvPr>
            <p:ph type="ftr" sz="quarter" idx="3"/>
          </p:nvPr>
        </p:nvSpPr>
        <p:spPr>
          <a:xfrm>
            <a:off x="1218882" y="6172200"/>
            <a:ext cx="7414870" cy="304800"/>
          </a:xfrm>
          <a:prstGeom prst="rect">
            <a:avLst/>
          </a:prstGeom>
        </p:spPr>
        <p:txBody>
          <a:bodyPr vert="horz" lIns="91440" tIns="45720" rIns="91440" bIns="45720" rtlCol="0" anchor="ctr"/>
          <a:lstStyle>
            <a:lvl1pPr algn="l">
              <a:defRPr sz="1100">
                <a:solidFill>
                  <a:schemeClr val="tx1"/>
                </a:solidFill>
              </a:defRPr>
            </a:lvl1pPr>
          </a:lstStyle>
          <a:p>
            <a:endParaRPr/>
          </a:p>
        </p:txBody>
      </p:sp>
      <p:sp>
        <p:nvSpPr>
          <p:cNvPr id="6" name="Slide Number Placeholder 5"/>
          <p:cNvSpPr>
            <a:spLocks noGrp="1"/>
          </p:cNvSpPr>
          <p:nvPr>
            <p:ph type="sldNum" sz="quarter" idx="4"/>
          </p:nvPr>
        </p:nvSpPr>
        <p:spPr>
          <a:xfrm>
            <a:off x="10258928" y="6172200"/>
            <a:ext cx="711015" cy="304800"/>
          </a:xfrm>
          <a:prstGeom prst="rect">
            <a:avLst/>
          </a:prstGeom>
        </p:spPr>
        <p:txBody>
          <a:bodyPr vert="horz" lIns="91440" tIns="45720" rIns="91440" bIns="45720" rtlCol="0" anchor="ctr"/>
          <a:lstStyle>
            <a:lvl1pPr algn="r">
              <a:defRPr sz="1100">
                <a:solidFill>
                  <a:schemeClr val="tx1"/>
                </a:solidFill>
              </a:defRPr>
            </a:lvl1pPr>
          </a:lstStyle>
          <a:p>
            <a:fld id="{DF28FB93-0A08-4E7D-8E63-9EFA29F1E093}" type="slidenum">
              <a:rPr/>
              <a:pPr/>
              <a:t>‹#›</a:t>
            </a:fld>
            <a:endParaRPr/>
          </a:p>
        </p:txBody>
      </p:sp>
    </p:spTree>
    <p:extLst>
      <p:ext uri="{BB962C8B-B14F-4D97-AF65-F5344CB8AC3E}">
        <p14:creationId xmlns:p14="http://schemas.microsoft.com/office/powerpoint/2010/main" val="5072217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246888" indent="-246888" algn="l" defTabSz="914400" rtl="0" eaLnBrk="1" latinLnBrk="0" hangingPunct="1">
        <a:lnSpc>
          <a:spcPct val="90000"/>
        </a:lnSpc>
        <a:spcBef>
          <a:spcPts val="1800"/>
        </a:spcBef>
        <a:buClr>
          <a:schemeClr val="tx1"/>
        </a:buClr>
        <a:buFont typeface="Arial" pitchFamily="34" charset="0"/>
        <a:buChar char="•"/>
        <a:defRPr sz="2400" kern="1200">
          <a:solidFill>
            <a:schemeClr val="tx1"/>
          </a:solidFill>
          <a:latin typeface="+mn-lt"/>
          <a:ea typeface="+mn-ea"/>
          <a:cs typeface="+mn-cs"/>
        </a:defRPr>
      </a:lvl1pPr>
      <a:lvl2pPr marL="548640" indent="-246888" algn="l" defTabSz="914400" rtl="0" eaLnBrk="1" latinLnBrk="0" hangingPunct="1">
        <a:lnSpc>
          <a:spcPct val="90000"/>
        </a:lnSpc>
        <a:spcBef>
          <a:spcPts val="800"/>
        </a:spcBef>
        <a:buClr>
          <a:schemeClr val="tx1"/>
        </a:buClr>
        <a:buFont typeface="Arial" pitchFamily="34" charset="0"/>
        <a:buChar char="•"/>
        <a:defRPr sz="2000" kern="1200">
          <a:solidFill>
            <a:schemeClr val="tx1"/>
          </a:solidFill>
          <a:latin typeface="+mn-lt"/>
          <a:ea typeface="+mn-ea"/>
          <a:cs typeface="+mn-cs"/>
        </a:defRPr>
      </a:lvl2pPr>
      <a:lvl3pPr marL="850392" indent="-246888" algn="l" defTabSz="914400" rtl="0" eaLnBrk="1" latinLnBrk="0" hangingPunct="1">
        <a:lnSpc>
          <a:spcPct val="90000"/>
        </a:lnSpc>
        <a:spcBef>
          <a:spcPts val="800"/>
        </a:spcBef>
        <a:buClr>
          <a:schemeClr val="tx1"/>
        </a:buClr>
        <a:buFont typeface="Arial" pitchFamily="34" charset="0"/>
        <a:buChar char="•"/>
        <a:defRPr sz="1800" kern="1200">
          <a:solidFill>
            <a:schemeClr val="tx1"/>
          </a:solidFill>
          <a:latin typeface="+mn-lt"/>
          <a:ea typeface="+mn-ea"/>
          <a:cs typeface="+mn-cs"/>
        </a:defRPr>
      </a:lvl3pPr>
      <a:lvl4pPr marL="1152144"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4pPr>
      <a:lvl5pPr marL="1453896" indent="-246888" algn="l" defTabSz="914400" rtl="0" eaLnBrk="1" latinLnBrk="0" hangingPunct="1">
        <a:lnSpc>
          <a:spcPct val="90000"/>
        </a:lnSpc>
        <a:spcBef>
          <a:spcPts val="800"/>
        </a:spcBef>
        <a:buClr>
          <a:schemeClr val="tx1"/>
        </a:buClr>
        <a:buFont typeface="Arial" pitchFamily="34" charset="0"/>
        <a:buChar char="•"/>
        <a:defRPr sz="1600" kern="1200">
          <a:solidFill>
            <a:schemeClr val="tx1"/>
          </a:solidFill>
          <a:latin typeface="+mn-lt"/>
          <a:ea typeface="+mn-ea"/>
          <a:cs typeface="+mn-cs"/>
        </a:defRPr>
      </a:lvl5pPr>
      <a:lvl6pPr marL="1755648"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6pPr>
      <a:lvl7pPr marL="2057400"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7pPr>
      <a:lvl8pPr marL="2359152"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8pPr>
      <a:lvl9pPr marL="2660904" indent="-246888" algn="l" defTabSz="914400" rtl="0" eaLnBrk="1" latinLnBrk="0" hangingPunct="1">
        <a:lnSpc>
          <a:spcPct val="90000"/>
        </a:lnSpc>
        <a:spcBef>
          <a:spcPts val="800"/>
        </a:spcBef>
        <a:buClr>
          <a:schemeClr val="tx1"/>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How to corrupt your </a:t>
            </a:r>
            <a:r>
              <a:rPr lang="en-US" dirty="0" smtClean="0"/>
              <a:t>data</a:t>
            </a:r>
            <a:br>
              <a:rPr lang="en-US" dirty="0" smtClean="0"/>
            </a:br>
            <a:r>
              <a:rPr lang="en-US" dirty="0" smtClean="0"/>
              <a:t>by </a:t>
            </a:r>
            <a:r>
              <a:rPr lang="en-US" dirty="0"/>
              <a:t>accident</a:t>
            </a:r>
          </a:p>
        </p:txBody>
      </p:sp>
      <p:sp>
        <p:nvSpPr>
          <p:cNvPr id="3" name="Subtitle 2"/>
          <p:cNvSpPr>
            <a:spLocks noGrp="1"/>
          </p:cNvSpPr>
          <p:nvPr>
            <p:ph type="subTitle" idx="1"/>
          </p:nvPr>
        </p:nvSpPr>
        <p:spPr/>
        <p:txBody>
          <a:bodyPr/>
          <a:lstStyle/>
          <a:p>
            <a:r>
              <a:rPr lang="en-US" dirty="0" smtClean="0"/>
              <a:t>By: Lloyd Albin</a:t>
            </a:r>
          </a:p>
          <a:p>
            <a:r>
              <a:rPr lang="en-US" dirty="0" smtClean="0"/>
              <a:t>9/3/2013</a:t>
            </a:r>
            <a:endParaRPr lang="en-US" dirty="0"/>
          </a:p>
        </p:txBody>
      </p:sp>
    </p:spTree>
    <p:extLst>
      <p:ext uri="{BB962C8B-B14F-4D97-AF65-F5344CB8AC3E}">
        <p14:creationId xmlns:p14="http://schemas.microsoft.com/office/powerpoint/2010/main" val="270754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test databases</a:t>
            </a:r>
            <a:endParaRPr lang="en-US" dirty="0"/>
          </a:p>
        </p:txBody>
      </p:sp>
      <p:sp>
        <p:nvSpPr>
          <p:cNvPr id="4" name="Text Placeholder 3"/>
          <p:cNvSpPr>
            <a:spLocks noGrp="1"/>
          </p:cNvSpPr>
          <p:nvPr>
            <p:ph type="body" sz="half" idx="2"/>
          </p:nvPr>
        </p:nvSpPr>
        <p:spPr/>
        <p:txBody>
          <a:bodyPr/>
          <a:lstStyle/>
          <a:p>
            <a:r>
              <a:rPr lang="en-US" dirty="0" smtClean="0"/>
              <a:t>The first thing we need to do is to create two test databases for our example.</a:t>
            </a:r>
            <a:endParaRPr lang="en-US" dirty="0"/>
          </a:p>
        </p:txBody>
      </p:sp>
      <p:sp>
        <p:nvSpPr>
          <p:cNvPr id="3" name="Rectangle 2"/>
          <p:cNvSpPr/>
          <p:nvPr/>
        </p:nvSpPr>
        <p:spPr>
          <a:xfrm>
            <a:off x="1338739" y="1925319"/>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err="1">
                <a:latin typeface="MS Reference Sans Serif" panose="020B0604030504040204" pitchFamily="34" charset="0"/>
              </a:rPr>
              <a:t>createdb</a:t>
            </a:r>
            <a:r>
              <a:rPr lang="en-US" dirty="0">
                <a:latin typeface="MS Reference Sans Serif" panose="020B0604030504040204" pitchFamily="34" charset="0"/>
              </a:rPr>
              <a:t> -h </a:t>
            </a:r>
            <a:r>
              <a:rPr lang="en-US" dirty="0" err="1">
                <a:latin typeface="MS Reference Sans Serif" panose="020B0604030504040204" pitchFamily="34" charset="0"/>
              </a:rPr>
              <a:t>sqltest</a:t>
            </a:r>
            <a:r>
              <a:rPr lang="en-US" dirty="0">
                <a:latin typeface="MS Reference Sans Serif" panose="020B0604030504040204" pitchFamily="34" charset="0"/>
              </a:rPr>
              <a:t> </a:t>
            </a:r>
            <a:r>
              <a:rPr lang="en-US" dirty="0" smtClean="0">
                <a:latin typeface="MS Reference Sans Serif" panose="020B0604030504040204" pitchFamily="34" charset="0"/>
              </a:rPr>
              <a:t>lloyd_test_1</a:t>
            </a:r>
          </a:p>
          <a:p>
            <a:r>
              <a:rPr lang="en-US" dirty="0" err="1">
                <a:latin typeface="MS Reference Sans Serif" panose="020B0604030504040204" pitchFamily="34" charset="0"/>
              </a:rPr>
              <a:t>createdb</a:t>
            </a:r>
            <a:r>
              <a:rPr lang="en-US" dirty="0">
                <a:latin typeface="MS Reference Sans Serif" panose="020B0604030504040204" pitchFamily="34" charset="0"/>
              </a:rPr>
              <a:t> -h </a:t>
            </a:r>
            <a:r>
              <a:rPr lang="en-US" dirty="0" err="1">
                <a:latin typeface="MS Reference Sans Serif" panose="020B0604030504040204" pitchFamily="34" charset="0"/>
              </a:rPr>
              <a:t>sqltest</a:t>
            </a:r>
            <a:r>
              <a:rPr lang="en-US" dirty="0">
                <a:latin typeface="MS Reference Sans Serif" panose="020B0604030504040204" pitchFamily="34" charset="0"/>
              </a:rPr>
              <a:t> </a:t>
            </a:r>
            <a:r>
              <a:rPr lang="en-US" dirty="0" smtClean="0">
                <a:latin typeface="MS Reference Sans Serif" panose="020B0604030504040204" pitchFamily="34" charset="0"/>
              </a:rPr>
              <a:t>lloyd_test_2</a:t>
            </a:r>
            <a:endParaRPr lang="en-US" dirty="0">
              <a:latin typeface="MS Reference Sans Serif" panose="020B0604030504040204" pitchFamily="34" charset="0"/>
            </a:endParaRPr>
          </a:p>
        </p:txBody>
      </p:sp>
    </p:spTree>
    <p:extLst>
      <p:ext uri="{BB962C8B-B14F-4D97-AF65-F5344CB8AC3E}">
        <p14:creationId xmlns:p14="http://schemas.microsoft.com/office/powerpoint/2010/main" val="3579332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our test tables</a:t>
            </a:r>
            <a:endParaRPr lang="en-US" dirty="0"/>
          </a:p>
        </p:txBody>
      </p:sp>
      <p:sp>
        <p:nvSpPr>
          <p:cNvPr id="4" name="Text Placeholder 3"/>
          <p:cNvSpPr>
            <a:spLocks noGrp="1"/>
          </p:cNvSpPr>
          <p:nvPr>
            <p:ph type="body" sz="half" idx="2"/>
          </p:nvPr>
        </p:nvSpPr>
        <p:spPr/>
        <p:txBody>
          <a:bodyPr/>
          <a:lstStyle/>
          <a:p>
            <a:r>
              <a:rPr lang="en-US" dirty="0" smtClean="0"/>
              <a:t>Here we are creating our test tables. We can see that there is a possible foreign key relationship between the tables using the network column.</a:t>
            </a:r>
            <a:endParaRPr lang="en-US" dirty="0"/>
          </a:p>
        </p:txBody>
      </p:sp>
      <p:sp>
        <p:nvSpPr>
          <p:cNvPr id="3" name="Rectangle 2"/>
          <p:cNvSpPr/>
          <p:nvPr/>
        </p:nvSpPr>
        <p:spPr>
          <a:xfrm>
            <a:off x="1370012" y="1925320"/>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a:latin typeface="MS Reference Sans Serif" panose="020B0604030504040204" pitchFamily="34" charset="0"/>
              </a:rPr>
              <a:t>CREATE TABLE public.table1 (</a:t>
            </a:r>
          </a:p>
          <a:p>
            <a:r>
              <a:rPr lang="en-US" dirty="0">
                <a:latin typeface="MS Reference Sans Serif" panose="020B0604030504040204" pitchFamily="34" charset="0"/>
              </a:rPr>
              <a:t>  network VARCHAR,</a:t>
            </a:r>
          </a:p>
          <a:p>
            <a:r>
              <a:rPr lang="en-US" dirty="0">
                <a:latin typeface="MS Reference Sans Serif" panose="020B0604030504040204" pitchFamily="34" charset="0"/>
              </a:rPr>
              <a:t>  PRIMARY KEY(network)</a:t>
            </a:r>
          </a:p>
          <a:p>
            <a:r>
              <a:rPr lang="en-US" dirty="0">
                <a:latin typeface="MS Reference Sans Serif" panose="020B0604030504040204" pitchFamily="34" charset="0"/>
              </a:rPr>
              <a:t>) ;</a:t>
            </a:r>
          </a:p>
          <a:p>
            <a:endParaRPr lang="en-US" dirty="0">
              <a:latin typeface="MS Reference Sans Serif" panose="020B0604030504040204" pitchFamily="34" charset="0"/>
            </a:endParaRPr>
          </a:p>
          <a:p>
            <a:endParaRPr lang="en-US" dirty="0">
              <a:latin typeface="MS Reference Sans Serif" panose="020B0604030504040204" pitchFamily="34" charset="0"/>
            </a:endParaRPr>
          </a:p>
          <a:p>
            <a:r>
              <a:rPr lang="en-US" dirty="0">
                <a:latin typeface="MS Reference Sans Serif" panose="020B0604030504040204" pitchFamily="34" charset="0"/>
              </a:rPr>
              <a:t>CREATE TABLE public.table2 (</a:t>
            </a:r>
          </a:p>
          <a:p>
            <a:r>
              <a:rPr lang="en-US" dirty="0">
                <a:latin typeface="MS Reference Sans Serif" panose="020B0604030504040204" pitchFamily="34" charset="0"/>
              </a:rPr>
              <a:t>  </a:t>
            </a:r>
            <a:r>
              <a:rPr lang="en-US" dirty="0" err="1">
                <a:latin typeface="MS Reference Sans Serif" panose="020B0604030504040204" pitchFamily="34" charset="0"/>
              </a:rPr>
              <a:t>pk</a:t>
            </a:r>
            <a:r>
              <a:rPr lang="en-US" dirty="0">
                <a:latin typeface="MS Reference Sans Serif" panose="020B0604030504040204" pitchFamily="34" charset="0"/>
              </a:rPr>
              <a:t> SERIAL,</a:t>
            </a:r>
          </a:p>
          <a:p>
            <a:r>
              <a:rPr lang="en-US" dirty="0">
                <a:latin typeface="MS Reference Sans Serif" panose="020B0604030504040204" pitchFamily="34" charset="0"/>
              </a:rPr>
              <a:t>  network VARCHAR,</a:t>
            </a:r>
          </a:p>
          <a:p>
            <a:r>
              <a:rPr lang="en-US" dirty="0">
                <a:latin typeface="MS Reference Sans Serif" panose="020B0604030504040204" pitchFamily="34" charset="0"/>
              </a:rPr>
              <a:t>  PRIMARY KEY(</a:t>
            </a:r>
            <a:r>
              <a:rPr lang="en-US" dirty="0" err="1">
                <a:latin typeface="MS Reference Sans Serif" panose="020B0604030504040204" pitchFamily="34" charset="0"/>
              </a:rPr>
              <a:t>pk</a:t>
            </a:r>
            <a:r>
              <a:rPr lang="en-US" dirty="0">
                <a:latin typeface="MS Reference Sans Serif" panose="020B0604030504040204" pitchFamily="34" charset="0"/>
              </a:rPr>
              <a:t>)</a:t>
            </a:r>
          </a:p>
          <a:p>
            <a:r>
              <a:rPr lang="en-US" dirty="0">
                <a:latin typeface="MS Reference Sans Serif" panose="020B0604030504040204" pitchFamily="34" charset="0"/>
              </a:rPr>
              <a:t>) ;</a:t>
            </a:r>
          </a:p>
        </p:txBody>
      </p:sp>
    </p:spTree>
    <p:extLst>
      <p:ext uri="{BB962C8B-B14F-4D97-AF65-F5344CB8AC3E}">
        <p14:creationId xmlns:p14="http://schemas.microsoft.com/office/powerpoint/2010/main" val="55641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the foreign key relationship</a:t>
            </a:r>
            <a:endParaRPr lang="en-US" dirty="0"/>
          </a:p>
        </p:txBody>
      </p:sp>
      <p:sp>
        <p:nvSpPr>
          <p:cNvPr id="4" name="Text Placeholder 3"/>
          <p:cNvSpPr>
            <a:spLocks noGrp="1"/>
          </p:cNvSpPr>
          <p:nvPr>
            <p:ph type="body" sz="half" idx="2"/>
          </p:nvPr>
        </p:nvSpPr>
        <p:spPr/>
        <p:txBody>
          <a:bodyPr/>
          <a:lstStyle/>
          <a:p>
            <a:r>
              <a:rPr lang="en-US" dirty="0" smtClean="0"/>
              <a:t>Here is our foreign key relationship.</a:t>
            </a:r>
            <a:endParaRPr lang="en-US" dirty="0"/>
          </a:p>
        </p:txBody>
      </p:sp>
      <p:sp>
        <p:nvSpPr>
          <p:cNvPr id="3" name="Rectangle 2"/>
          <p:cNvSpPr/>
          <p:nvPr/>
        </p:nvSpPr>
        <p:spPr>
          <a:xfrm>
            <a:off x="1370012" y="1925320"/>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a:latin typeface="MS Reference Sans Serif" panose="020B0604030504040204" pitchFamily="34" charset="0"/>
              </a:rPr>
              <a:t>ALTER TABLE public.table2</a:t>
            </a:r>
          </a:p>
          <a:p>
            <a:r>
              <a:rPr lang="en-US" dirty="0">
                <a:latin typeface="MS Reference Sans Serif" panose="020B0604030504040204" pitchFamily="34" charset="0"/>
              </a:rPr>
              <a:t>  ADD CONSTRAINT table2_fk FOREIGN KEY (network)</a:t>
            </a:r>
          </a:p>
          <a:p>
            <a:r>
              <a:rPr lang="en-US" dirty="0">
                <a:latin typeface="MS Reference Sans Serif" panose="020B0604030504040204" pitchFamily="34" charset="0"/>
              </a:rPr>
              <a:t>    REFERENCES public.table1(network)</a:t>
            </a:r>
          </a:p>
          <a:p>
            <a:r>
              <a:rPr lang="en-US" dirty="0">
                <a:latin typeface="MS Reference Sans Serif" panose="020B0604030504040204" pitchFamily="34" charset="0"/>
              </a:rPr>
              <a:t>    ON DELETE NO ACTION</a:t>
            </a:r>
          </a:p>
          <a:p>
            <a:r>
              <a:rPr lang="en-US" dirty="0">
                <a:latin typeface="MS Reference Sans Serif" panose="020B0604030504040204" pitchFamily="34" charset="0"/>
              </a:rPr>
              <a:t>    ON UPDATE CASCADE</a:t>
            </a:r>
          </a:p>
          <a:p>
            <a:r>
              <a:rPr lang="en-US" dirty="0">
                <a:latin typeface="MS Reference Sans Serif" panose="020B0604030504040204" pitchFamily="34" charset="0"/>
              </a:rPr>
              <a:t>    NOT DEFERRABLE;</a:t>
            </a:r>
          </a:p>
        </p:txBody>
      </p:sp>
    </p:spTree>
    <p:extLst>
      <p:ext uri="{BB962C8B-B14F-4D97-AF65-F5344CB8AC3E}">
        <p14:creationId xmlns:p14="http://schemas.microsoft.com/office/powerpoint/2010/main" val="391979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Inserting some test data</a:t>
            </a:r>
            <a:endParaRPr lang="en-US" dirty="0"/>
          </a:p>
        </p:txBody>
      </p:sp>
      <p:sp>
        <p:nvSpPr>
          <p:cNvPr id="4" name="Text Placeholder 3"/>
          <p:cNvSpPr>
            <a:spLocks noGrp="1"/>
          </p:cNvSpPr>
          <p:nvPr>
            <p:ph type="body" sz="half" idx="2"/>
          </p:nvPr>
        </p:nvSpPr>
        <p:spPr/>
        <p:txBody>
          <a:bodyPr/>
          <a:lstStyle/>
          <a:p>
            <a:r>
              <a:rPr lang="en-US" dirty="0" smtClean="0"/>
              <a:t>Here is the test data. As you can see we have created two records in each table. We are using the foreign key relationship twice, once for ‘TEST’ and once for ‘CROSS’.</a:t>
            </a:r>
            <a:endParaRPr lang="en-US" dirty="0"/>
          </a:p>
        </p:txBody>
      </p:sp>
      <p:sp>
        <p:nvSpPr>
          <p:cNvPr id="3" name="Rectangle 2"/>
          <p:cNvSpPr/>
          <p:nvPr/>
        </p:nvSpPr>
        <p:spPr>
          <a:xfrm>
            <a:off x="1370012" y="1925320"/>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a:latin typeface="MS Reference Sans Serif" panose="020B0604030504040204" pitchFamily="34" charset="0"/>
              </a:rPr>
              <a:t>INSERT INTO public.table1 VALUES ('CROSS');</a:t>
            </a:r>
          </a:p>
          <a:p>
            <a:r>
              <a:rPr lang="en-US" dirty="0">
                <a:latin typeface="MS Reference Sans Serif" panose="020B0604030504040204" pitchFamily="34" charset="0"/>
              </a:rPr>
              <a:t>INSERT INTO public.table1 VALUES ('TEST</a:t>
            </a:r>
            <a:r>
              <a:rPr lang="en-US" dirty="0" smtClean="0">
                <a:latin typeface="MS Reference Sans Serif" panose="020B0604030504040204" pitchFamily="34" charset="0"/>
              </a:rPr>
              <a:t>');</a:t>
            </a:r>
          </a:p>
          <a:p>
            <a:endParaRPr lang="en-US" dirty="0">
              <a:latin typeface="MS Reference Sans Serif" panose="020B0604030504040204" pitchFamily="34" charset="0"/>
            </a:endParaRPr>
          </a:p>
          <a:p>
            <a:r>
              <a:rPr lang="en-US" dirty="0">
                <a:latin typeface="MS Reference Sans Serif" panose="020B0604030504040204" pitchFamily="34" charset="0"/>
              </a:rPr>
              <a:t>INSERT INTO public.table2 (network</a:t>
            </a:r>
            <a:r>
              <a:rPr lang="en-US" dirty="0" smtClean="0">
                <a:latin typeface="MS Reference Sans Serif" panose="020B0604030504040204" pitchFamily="34" charset="0"/>
              </a:rPr>
              <a:t>)</a:t>
            </a:r>
          </a:p>
          <a:p>
            <a:r>
              <a:rPr lang="en-US" dirty="0">
                <a:latin typeface="MS Reference Sans Serif" panose="020B0604030504040204" pitchFamily="34" charset="0"/>
              </a:rPr>
              <a:t>	</a:t>
            </a:r>
            <a:r>
              <a:rPr lang="en-US" dirty="0" smtClean="0">
                <a:latin typeface="MS Reference Sans Serif" panose="020B0604030504040204" pitchFamily="34" charset="0"/>
              </a:rPr>
              <a:t>VALUES </a:t>
            </a:r>
            <a:r>
              <a:rPr lang="en-US" dirty="0">
                <a:latin typeface="MS Reference Sans Serif" panose="020B0604030504040204" pitchFamily="34" charset="0"/>
              </a:rPr>
              <a:t>('CROSS');</a:t>
            </a:r>
          </a:p>
          <a:p>
            <a:r>
              <a:rPr lang="en-US" dirty="0">
                <a:latin typeface="MS Reference Sans Serif" panose="020B0604030504040204" pitchFamily="34" charset="0"/>
              </a:rPr>
              <a:t>INSERT INTO public.table2 (network</a:t>
            </a:r>
            <a:r>
              <a:rPr lang="en-US" dirty="0" smtClean="0">
                <a:latin typeface="MS Reference Sans Serif" panose="020B0604030504040204" pitchFamily="34" charset="0"/>
              </a:rPr>
              <a:t>)</a:t>
            </a:r>
          </a:p>
          <a:p>
            <a:r>
              <a:rPr lang="en-US" dirty="0">
                <a:latin typeface="MS Reference Sans Serif" panose="020B0604030504040204" pitchFamily="34" charset="0"/>
              </a:rPr>
              <a:t>	</a:t>
            </a:r>
            <a:r>
              <a:rPr lang="en-US" dirty="0" smtClean="0">
                <a:latin typeface="MS Reference Sans Serif" panose="020B0604030504040204" pitchFamily="34" charset="0"/>
              </a:rPr>
              <a:t>VALUES </a:t>
            </a:r>
            <a:r>
              <a:rPr lang="en-US" dirty="0">
                <a:latin typeface="MS Reference Sans Serif" panose="020B0604030504040204" pitchFamily="34" charset="0"/>
              </a:rPr>
              <a:t>('TEST');</a:t>
            </a:r>
          </a:p>
        </p:txBody>
      </p:sp>
    </p:spTree>
    <p:extLst>
      <p:ext uri="{BB962C8B-B14F-4D97-AF65-F5344CB8AC3E}">
        <p14:creationId xmlns:p14="http://schemas.microsoft.com/office/powerpoint/2010/main" val="92411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Deletion</a:t>
            </a:r>
            <a:endParaRPr lang="en-US" dirty="0"/>
          </a:p>
        </p:txBody>
      </p:sp>
      <p:sp>
        <p:nvSpPr>
          <p:cNvPr id="4" name="Text Placeholder 3"/>
          <p:cNvSpPr>
            <a:spLocks noGrp="1"/>
          </p:cNvSpPr>
          <p:nvPr>
            <p:ph type="body" sz="half" idx="2"/>
          </p:nvPr>
        </p:nvSpPr>
        <p:spPr/>
        <p:txBody>
          <a:bodyPr>
            <a:normAutofit/>
          </a:bodyPr>
          <a:lstStyle/>
          <a:p>
            <a:r>
              <a:rPr lang="en-US" dirty="0" smtClean="0"/>
              <a:t>The deletion fails just as expected, due to the foreign key relationship.</a:t>
            </a:r>
            <a:endParaRPr lang="en-US" dirty="0"/>
          </a:p>
        </p:txBody>
      </p:sp>
      <p:sp>
        <p:nvSpPr>
          <p:cNvPr id="3" name="Rectangle 2"/>
          <p:cNvSpPr/>
          <p:nvPr/>
        </p:nvSpPr>
        <p:spPr>
          <a:xfrm>
            <a:off x="1370012" y="1925320"/>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a:latin typeface="MS Reference Sans Serif" panose="020B0604030504040204" pitchFamily="34" charset="0"/>
              </a:rPr>
              <a:t>DELETE FROM </a:t>
            </a:r>
            <a:r>
              <a:rPr lang="en-US" dirty="0" smtClean="0">
                <a:latin typeface="MS Reference Sans Serif" panose="020B0604030504040204" pitchFamily="34" charset="0"/>
              </a:rPr>
              <a:t>public.table1</a:t>
            </a:r>
          </a:p>
          <a:p>
            <a:r>
              <a:rPr lang="en-US" dirty="0">
                <a:latin typeface="MS Reference Sans Serif" panose="020B0604030504040204" pitchFamily="34" charset="0"/>
              </a:rPr>
              <a:t>	</a:t>
            </a:r>
            <a:r>
              <a:rPr lang="en-US" dirty="0" smtClean="0">
                <a:latin typeface="MS Reference Sans Serif" panose="020B0604030504040204" pitchFamily="34" charset="0"/>
              </a:rPr>
              <a:t>WHERE </a:t>
            </a:r>
            <a:r>
              <a:rPr lang="en-US" dirty="0">
                <a:latin typeface="MS Reference Sans Serif" panose="020B0604030504040204" pitchFamily="34" charset="0"/>
              </a:rPr>
              <a:t>network = 'CROSS</a:t>
            </a:r>
            <a:r>
              <a:rPr lang="en-US" dirty="0" smtClean="0">
                <a:latin typeface="MS Reference Sans Serif" panose="020B0604030504040204" pitchFamily="34" charset="0"/>
              </a:rPr>
              <a:t>';</a:t>
            </a:r>
          </a:p>
          <a:p>
            <a:endParaRPr lang="en-US" dirty="0">
              <a:latin typeface="MS Reference Sans Serif" panose="020B0604030504040204" pitchFamily="34" charset="0"/>
            </a:endParaRPr>
          </a:p>
          <a:p>
            <a:r>
              <a:rPr lang="en-US" dirty="0" smtClean="0">
                <a:latin typeface="MS Reference Sans Serif" panose="020B0604030504040204" pitchFamily="34" charset="0"/>
              </a:rPr>
              <a:t>ERROR</a:t>
            </a:r>
            <a:r>
              <a:rPr lang="en-US" dirty="0">
                <a:latin typeface="MS Reference Sans Serif" panose="020B0604030504040204" pitchFamily="34" charset="0"/>
              </a:rPr>
              <a:t>:  update or delete on table "table1" violates foreign key constraint "table2_fk" on table "table2"</a:t>
            </a:r>
          </a:p>
          <a:p>
            <a:r>
              <a:rPr lang="en-US" dirty="0" smtClean="0">
                <a:latin typeface="MS Reference Sans Serif" panose="020B0604030504040204" pitchFamily="34" charset="0"/>
              </a:rPr>
              <a:t>DETAIL</a:t>
            </a:r>
            <a:r>
              <a:rPr lang="en-US" dirty="0">
                <a:latin typeface="MS Reference Sans Serif" panose="020B0604030504040204" pitchFamily="34" charset="0"/>
              </a:rPr>
              <a:t>:  Key (network)=(CROSS) is still referenced from table "table2".</a:t>
            </a:r>
          </a:p>
        </p:txBody>
      </p:sp>
    </p:spTree>
    <p:extLst>
      <p:ext uri="{BB962C8B-B14F-4D97-AF65-F5344CB8AC3E}">
        <p14:creationId xmlns:p14="http://schemas.microsoft.com/office/powerpoint/2010/main" val="4178220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the problem</a:t>
            </a:r>
            <a:endParaRPr lang="en-US" dirty="0"/>
          </a:p>
        </p:txBody>
      </p:sp>
      <p:sp>
        <p:nvSpPr>
          <p:cNvPr id="4" name="Text Placeholder 3"/>
          <p:cNvSpPr>
            <a:spLocks noGrp="1"/>
          </p:cNvSpPr>
          <p:nvPr>
            <p:ph type="body" sz="half" idx="2"/>
          </p:nvPr>
        </p:nvSpPr>
        <p:spPr/>
        <p:txBody>
          <a:bodyPr>
            <a:normAutofit/>
          </a:bodyPr>
          <a:lstStyle/>
          <a:p>
            <a:r>
              <a:rPr lang="en-US" dirty="0" smtClean="0"/>
              <a:t>We have a sync process that can delete data even though there is a foreign key constraint.</a:t>
            </a:r>
            <a:endParaRPr lang="en-US" dirty="0"/>
          </a:p>
        </p:txBody>
      </p:sp>
      <p:sp>
        <p:nvSpPr>
          <p:cNvPr id="3" name="Rectangle 2"/>
          <p:cNvSpPr/>
          <p:nvPr/>
        </p:nvSpPr>
        <p:spPr>
          <a:xfrm>
            <a:off x="1370012" y="1925320"/>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err="1" smtClean="0">
                <a:latin typeface="MS Reference Sans Serif" panose="020B0604030504040204" pitchFamily="34" charset="0"/>
              </a:rPr>
              <a:t>psql</a:t>
            </a:r>
            <a:r>
              <a:rPr lang="en-US" dirty="0" smtClean="0">
                <a:latin typeface="MS Reference Sans Serif" panose="020B0604030504040204" pitchFamily="34" charset="0"/>
              </a:rPr>
              <a:t> –h </a:t>
            </a:r>
            <a:r>
              <a:rPr lang="en-US" dirty="0" err="1" smtClean="0">
                <a:latin typeface="MS Reference Sans Serif" panose="020B0604030504040204" pitchFamily="34" charset="0"/>
              </a:rPr>
              <a:t>sqltest</a:t>
            </a:r>
            <a:r>
              <a:rPr lang="en-US" dirty="0" smtClean="0">
                <a:latin typeface="MS Reference Sans Serif" panose="020B0604030504040204" pitchFamily="34" charset="0"/>
              </a:rPr>
              <a:t> –d lloyd_test_1 –f </a:t>
            </a:r>
            <a:r>
              <a:rPr lang="en-US" dirty="0" err="1" smtClean="0">
                <a:latin typeface="MS Reference Sans Serif" panose="020B0604030504040204" pitchFamily="34" charset="0"/>
              </a:rPr>
              <a:t>delete.sql</a:t>
            </a:r>
            <a:endParaRPr lang="en-US" dirty="0" smtClean="0">
              <a:latin typeface="MS Reference Sans Serif" panose="020B0604030504040204" pitchFamily="34" charset="0"/>
            </a:endParaRPr>
          </a:p>
          <a:p>
            <a:endParaRPr lang="en-US" dirty="0">
              <a:latin typeface="MS Reference Sans Serif" panose="020B0604030504040204" pitchFamily="34" charset="0"/>
            </a:endParaRPr>
          </a:p>
          <a:p>
            <a:r>
              <a:rPr lang="en-US" dirty="0">
                <a:latin typeface="MS Reference Sans Serif" panose="020B0604030504040204" pitchFamily="34" charset="0"/>
              </a:rPr>
              <a:t>BEGIN</a:t>
            </a:r>
          </a:p>
          <a:p>
            <a:r>
              <a:rPr lang="en-US" dirty="0" smtClean="0">
                <a:latin typeface="MS Reference Sans Serif" panose="020B0604030504040204" pitchFamily="34" charset="0"/>
              </a:rPr>
              <a:t>…</a:t>
            </a:r>
            <a:endParaRPr lang="en-US" dirty="0">
              <a:latin typeface="MS Reference Sans Serif" panose="020B0604030504040204" pitchFamily="34" charset="0"/>
            </a:endParaRPr>
          </a:p>
          <a:p>
            <a:r>
              <a:rPr lang="en-US" dirty="0">
                <a:latin typeface="MS Reference Sans Serif" panose="020B0604030504040204" pitchFamily="34" charset="0"/>
              </a:rPr>
              <a:t>DELETE </a:t>
            </a:r>
            <a:r>
              <a:rPr lang="en-US" dirty="0" smtClean="0">
                <a:latin typeface="MS Reference Sans Serif" panose="020B0604030504040204" pitchFamily="34" charset="0"/>
              </a:rPr>
              <a:t>1</a:t>
            </a:r>
          </a:p>
          <a:p>
            <a:r>
              <a:rPr lang="en-US" dirty="0" smtClean="0">
                <a:latin typeface="MS Reference Sans Serif" panose="020B0604030504040204" pitchFamily="34" charset="0"/>
              </a:rPr>
              <a:t>…</a:t>
            </a:r>
            <a:endParaRPr lang="en-US" dirty="0">
              <a:latin typeface="MS Reference Sans Serif" panose="020B0604030504040204" pitchFamily="34" charset="0"/>
            </a:endParaRPr>
          </a:p>
          <a:p>
            <a:r>
              <a:rPr lang="en-US" dirty="0" smtClean="0">
                <a:latin typeface="MS Reference Sans Serif" panose="020B0604030504040204" pitchFamily="34" charset="0"/>
              </a:rPr>
              <a:t>COMMIT</a:t>
            </a:r>
            <a:endParaRPr lang="en-US" dirty="0">
              <a:latin typeface="MS Reference Sans Serif" panose="020B0604030504040204" pitchFamily="34" charset="0"/>
            </a:endParaRPr>
          </a:p>
        </p:txBody>
      </p:sp>
    </p:spTree>
    <p:extLst>
      <p:ext uri="{BB962C8B-B14F-4D97-AF65-F5344CB8AC3E}">
        <p14:creationId xmlns:p14="http://schemas.microsoft.com/office/powerpoint/2010/main" val="1899632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Data (Table 2)</a:t>
            </a:r>
            <a:endParaRPr lang="en-US" dirty="0"/>
          </a:p>
        </p:txBody>
      </p:sp>
      <p:sp>
        <p:nvSpPr>
          <p:cNvPr id="4" name="Text Placeholder 3"/>
          <p:cNvSpPr>
            <a:spLocks noGrp="1"/>
          </p:cNvSpPr>
          <p:nvPr>
            <p:ph type="body" sz="half" idx="2"/>
          </p:nvPr>
        </p:nvSpPr>
        <p:spPr/>
        <p:txBody>
          <a:bodyPr>
            <a:normAutofit/>
          </a:bodyPr>
          <a:lstStyle/>
          <a:p>
            <a:r>
              <a:rPr lang="en-US" dirty="0" smtClean="0"/>
              <a:t>We can see that we have two records and these records have foreign key relationships to table1, so there MUST be matching data in table1.</a:t>
            </a:r>
            <a:endParaRPr lang="en-US" dirty="0"/>
          </a:p>
        </p:txBody>
      </p:sp>
      <p:sp>
        <p:nvSpPr>
          <p:cNvPr id="3" name="Rectangle 2"/>
          <p:cNvSpPr/>
          <p:nvPr/>
        </p:nvSpPr>
        <p:spPr>
          <a:xfrm>
            <a:off x="1370012" y="1925320"/>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pPr defTabSz="342900"/>
            <a:r>
              <a:rPr lang="en-US" dirty="0">
                <a:latin typeface="MS Reference Sans Serif" panose="020B0604030504040204" pitchFamily="34" charset="0"/>
              </a:rPr>
              <a:t>SELECT * FROM table2;</a:t>
            </a:r>
          </a:p>
          <a:p>
            <a:pPr defTabSz="342900"/>
            <a:r>
              <a:rPr lang="en-US" dirty="0">
                <a:latin typeface="MS Reference Sans Serif" panose="020B0604030504040204" pitchFamily="34" charset="0"/>
              </a:rPr>
              <a:t> </a:t>
            </a:r>
            <a:r>
              <a:rPr lang="en-US" dirty="0" err="1">
                <a:latin typeface="MS Reference Sans Serif" panose="020B0604030504040204" pitchFamily="34" charset="0"/>
              </a:rPr>
              <a:t>pk</a:t>
            </a:r>
            <a:r>
              <a:rPr lang="en-US" dirty="0">
                <a:latin typeface="MS Reference Sans Serif" panose="020B0604030504040204" pitchFamily="34" charset="0"/>
              </a:rPr>
              <a:t> | network</a:t>
            </a:r>
          </a:p>
          <a:p>
            <a:pPr defTabSz="342900"/>
            <a:r>
              <a:rPr lang="en-US" dirty="0">
                <a:latin typeface="MS Reference Sans Serif" panose="020B0604030504040204" pitchFamily="34" charset="0"/>
              </a:rPr>
              <a:t>----+---------</a:t>
            </a:r>
          </a:p>
          <a:p>
            <a:pPr defTabSz="342900"/>
            <a:r>
              <a:rPr lang="en-US" dirty="0">
                <a:latin typeface="MS Reference Sans Serif" panose="020B0604030504040204" pitchFamily="34" charset="0"/>
              </a:rPr>
              <a:t>  1 | CROSS</a:t>
            </a:r>
          </a:p>
          <a:p>
            <a:pPr defTabSz="342900"/>
            <a:r>
              <a:rPr lang="en-US" dirty="0">
                <a:latin typeface="MS Reference Sans Serif" panose="020B0604030504040204" pitchFamily="34" charset="0"/>
              </a:rPr>
              <a:t>  2 | TEST</a:t>
            </a:r>
          </a:p>
          <a:p>
            <a:pPr defTabSz="342900"/>
            <a:r>
              <a:rPr lang="en-US" dirty="0">
                <a:latin typeface="MS Reference Sans Serif" panose="020B0604030504040204" pitchFamily="34" charset="0"/>
              </a:rPr>
              <a:t>(2 rows)</a:t>
            </a:r>
          </a:p>
        </p:txBody>
      </p:sp>
    </p:spTree>
    <p:extLst>
      <p:ext uri="{BB962C8B-B14F-4D97-AF65-F5344CB8AC3E}">
        <p14:creationId xmlns:p14="http://schemas.microsoft.com/office/powerpoint/2010/main" val="2694062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Data (Table 1)</a:t>
            </a:r>
            <a:endParaRPr lang="en-US" dirty="0"/>
          </a:p>
        </p:txBody>
      </p:sp>
      <p:sp>
        <p:nvSpPr>
          <p:cNvPr id="4" name="Text Placeholder 3"/>
          <p:cNvSpPr>
            <a:spLocks noGrp="1"/>
          </p:cNvSpPr>
          <p:nvPr>
            <p:ph type="body" sz="half" idx="2"/>
          </p:nvPr>
        </p:nvSpPr>
        <p:spPr/>
        <p:txBody>
          <a:bodyPr/>
          <a:lstStyle/>
          <a:p>
            <a:r>
              <a:rPr lang="en-US" dirty="0" smtClean="0"/>
              <a:t>What ???? Where is our CROSS network? We have deleted it violating the foreign key relationship.</a:t>
            </a:r>
            <a:endParaRPr lang="en-US" dirty="0"/>
          </a:p>
        </p:txBody>
      </p:sp>
      <p:sp>
        <p:nvSpPr>
          <p:cNvPr id="3" name="Rectangle 2"/>
          <p:cNvSpPr/>
          <p:nvPr/>
        </p:nvSpPr>
        <p:spPr>
          <a:xfrm>
            <a:off x="1338739" y="1925319"/>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a:latin typeface="MS Reference Sans Serif" panose="020B0604030504040204" pitchFamily="34" charset="0"/>
              </a:rPr>
              <a:t>SELECT * FROM table1;</a:t>
            </a:r>
          </a:p>
          <a:p>
            <a:r>
              <a:rPr lang="en-US" dirty="0">
                <a:latin typeface="MS Reference Sans Serif" panose="020B0604030504040204" pitchFamily="34" charset="0"/>
              </a:rPr>
              <a:t> network</a:t>
            </a:r>
          </a:p>
          <a:p>
            <a:r>
              <a:rPr lang="en-US" dirty="0">
                <a:latin typeface="MS Reference Sans Serif" panose="020B0604030504040204" pitchFamily="34" charset="0"/>
              </a:rPr>
              <a:t>---------</a:t>
            </a:r>
          </a:p>
          <a:p>
            <a:r>
              <a:rPr lang="en-US" dirty="0">
                <a:latin typeface="MS Reference Sans Serif" panose="020B0604030504040204" pitchFamily="34" charset="0"/>
              </a:rPr>
              <a:t> TEST</a:t>
            </a:r>
          </a:p>
          <a:p>
            <a:r>
              <a:rPr lang="en-US" dirty="0">
                <a:latin typeface="MS Reference Sans Serif" panose="020B0604030504040204" pitchFamily="34" charset="0"/>
              </a:rPr>
              <a:t>(1 row)</a:t>
            </a:r>
          </a:p>
        </p:txBody>
      </p:sp>
    </p:spTree>
    <p:extLst>
      <p:ext uri="{BB962C8B-B14F-4D97-AF65-F5344CB8AC3E}">
        <p14:creationId xmlns:p14="http://schemas.microsoft.com/office/powerpoint/2010/main" val="95818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Dependencies</a:t>
            </a:r>
            <a:endParaRPr lang="en-US" dirty="0"/>
          </a:p>
        </p:txBody>
      </p:sp>
      <p:sp>
        <p:nvSpPr>
          <p:cNvPr id="14" name="Content Placeholder 13"/>
          <p:cNvSpPr>
            <a:spLocks noGrp="1"/>
          </p:cNvSpPr>
          <p:nvPr>
            <p:ph idx="1"/>
          </p:nvPr>
        </p:nvSpPr>
        <p:spPr>
          <a:xfrm>
            <a:off x="1217612" y="1794042"/>
            <a:ext cx="9751060" cy="3022600"/>
          </a:xfrm>
        </p:spPr>
        <p:txBody>
          <a:bodyPr/>
          <a:lstStyle/>
          <a:p>
            <a:pPr marL="0" indent="0">
              <a:buNone/>
            </a:pPr>
            <a:r>
              <a:rPr lang="en-US" dirty="0" smtClean="0"/>
              <a:t>As you can see all the dependencies are still in place.</a:t>
            </a:r>
            <a:endParaRPr lang="en-US" dirty="0"/>
          </a:p>
          <a:p>
            <a:pPr marL="457200" indent="-457200">
              <a:buFont typeface="+mj-lt"/>
              <a:buAutoNum type="arabicPeriod"/>
            </a:pPr>
            <a:endParaRPr lang="en-US" dirty="0"/>
          </a:p>
          <a:p>
            <a:pPr marL="457200" indent="-457200">
              <a:buFont typeface="+mj-lt"/>
              <a:buAutoNum type="arabicPeriod"/>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2222" y="2590800"/>
            <a:ext cx="9899463"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907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a:t>
            </a:r>
            <a:endParaRPr lang="en-US" dirty="0"/>
          </a:p>
        </p:txBody>
      </p:sp>
      <p:sp>
        <p:nvSpPr>
          <p:cNvPr id="4" name="Text Placeholder 3"/>
          <p:cNvSpPr>
            <a:spLocks noGrp="1"/>
          </p:cNvSpPr>
          <p:nvPr>
            <p:ph type="body" sz="half" idx="2"/>
          </p:nvPr>
        </p:nvSpPr>
        <p:spPr/>
        <p:txBody>
          <a:bodyPr/>
          <a:lstStyle/>
          <a:p>
            <a:r>
              <a:rPr lang="en-US" dirty="0" smtClean="0"/>
              <a:t>The backup’s won’t complain at all, so you would not even know that there is anything wrong.</a:t>
            </a:r>
            <a:endParaRPr lang="en-US" dirty="0"/>
          </a:p>
        </p:txBody>
      </p:sp>
      <p:sp>
        <p:nvSpPr>
          <p:cNvPr id="3" name="Rectangle 2"/>
          <p:cNvSpPr/>
          <p:nvPr/>
        </p:nvSpPr>
        <p:spPr>
          <a:xfrm>
            <a:off x="1338739" y="1925319"/>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err="1" smtClean="0">
                <a:latin typeface="MS Reference Sans Serif" panose="020B0604030504040204" pitchFamily="34" charset="0"/>
              </a:rPr>
              <a:t>pg_dump</a:t>
            </a:r>
            <a:r>
              <a:rPr lang="en-US" dirty="0" smtClean="0">
                <a:latin typeface="MS Reference Sans Serif" panose="020B0604030504040204" pitchFamily="34" charset="0"/>
              </a:rPr>
              <a:t> </a:t>
            </a:r>
            <a:r>
              <a:rPr lang="en-US" dirty="0">
                <a:latin typeface="MS Reference Sans Serif" panose="020B0604030504040204" pitchFamily="34" charset="0"/>
              </a:rPr>
              <a:t>-h </a:t>
            </a:r>
            <a:r>
              <a:rPr lang="en-US" dirty="0" err="1">
                <a:latin typeface="MS Reference Sans Serif" panose="020B0604030504040204" pitchFamily="34" charset="0"/>
              </a:rPr>
              <a:t>sqltest</a:t>
            </a:r>
            <a:r>
              <a:rPr lang="en-US" dirty="0">
                <a:latin typeface="MS Reference Sans Serif" panose="020B0604030504040204" pitchFamily="34" charset="0"/>
              </a:rPr>
              <a:t> -</a:t>
            </a:r>
            <a:r>
              <a:rPr lang="en-US" dirty="0" err="1">
                <a:latin typeface="MS Reference Sans Serif" panose="020B0604030504040204" pitchFamily="34" charset="0"/>
              </a:rPr>
              <a:t>Fp</a:t>
            </a:r>
            <a:r>
              <a:rPr lang="en-US" dirty="0">
                <a:latin typeface="MS Reference Sans Serif" panose="020B0604030504040204" pitchFamily="34" charset="0"/>
              </a:rPr>
              <a:t> </a:t>
            </a:r>
            <a:r>
              <a:rPr lang="en-US" dirty="0" smtClean="0">
                <a:latin typeface="MS Reference Sans Serif" panose="020B0604030504040204" pitchFamily="34" charset="0"/>
              </a:rPr>
              <a:t>lloyd_test_1</a:t>
            </a:r>
          </a:p>
          <a:p>
            <a:r>
              <a:rPr lang="en-US" dirty="0">
                <a:latin typeface="MS Reference Sans Serif" panose="020B0604030504040204" pitchFamily="34" charset="0"/>
              </a:rPr>
              <a:t>	</a:t>
            </a:r>
            <a:r>
              <a:rPr lang="en-US" dirty="0" smtClean="0">
                <a:latin typeface="MS Reference Sans Serif" panose="020B0604030504040204" pitchFamily="34" charset="0"/>
              </a:rPr>
              <a:t>&gt; lloyd_test_1.sql</a:t>
            </a:r>
          </a:p>
          <a:p>
            <a:endParaRPr lang="en-US" dirty="0">
              <a:latin typeface="MS Reference Sans Serif" panose="020B0604030504040204" pitchFamily="34" charset="0"/>
            </a:endParaRPr>
          </a:p>
          <a:p>
            <a:r>
              <a:rPr lang="en-US" dirty="0" err="1" smtClean="0">
                <a:latin typeface="MS Reference Sans Serif" panose="020B0604030504040204" pitchFamily="34" charset="0"/>
              </a:rPr>
              <a:t>pg_dump</a:t>
            </a:r>
            <a:r>
              <a:rPr lang="en-US" dirty="0" smtClean="0">
                <a:latin typeface="MS Reference Sans Serif" panose="020B0604030504040204" pitchFamily="34" charset="0"/>
              </a:rPr>
              <a:t> </a:t>
            </a:r>
            <a:r>
              <a:rPr lang="en-US" dirty="0">
                <a:latin typeface="MS Reference Sans Serif" panose="020B0604030504040204" pitchFamily="34" charset="0"/>
              </a:rPr>
              <a:t>-h </a:t>
            </a:r>
            <a:r>
              <a:rPr lang="en-US" dirty="0" err="1">
                <a:latin typeface="MS Reference Sans Serif" panose="020B0604030504040204" pitchFamily="34" charset="0"/>
              </a:rPr>
              <a:t>sqltest</a:t>
            </a:r>
            <a:r>
              <a:rPr lang="en-US" dirty="0">
                <a:latin typeface="MS Reference Sans Serif" panose="020B0604030504040204" pitchFamily="34" charset="0"/>
              </a:rPr>
              <a:t> -Fc lloyd_test_1 </a:t>
            </a:r>
            <a:endParaRPr lang="en-US" dirty="0" smtClean="0">
              <a:latin typeface="MS Reference Sans Serif" panose="020B0604030504040204" pitchFamily="34" charset="0"/>
            </a:endParaRPr>
          </a:p>
          <a:p>
            <a:r>
              <a:rPr lang="en-US" dirty="0">
                <a:latin typeface="MS Reference Sans Serif" panose="020B0604030504040204" pitchFamily="34" charset="0"/>
              </a:rPr>
              <a:t>	</a:t>
            </a:r>
            <a:r>
              <a:rPr lang="en-US" dirty="0" smtClean="0">
                <a:latin typeface="MS Reference Sans Serif" panose="020B0604030504040204" pitchFamily="34" charset="0"/>
              </a:rPr>
              <a:t>&gt; </a:t>
            </a:r>
            <a:r>
              <a:rPr lang="en-US" dirty="0">
                <a:latin typeface="MS Reference Sans Serif" panose="020B0604030504040204" pitchFamily="34" charset="0"/>
              </a:rPr>
              <a:t>lloyd_test_1.dump</a:t>
            </a:r>
          </a:p>
        </p:txBody>
      </p:sp>
    </p:spTree>
    <p:extLst>
      <p:ext uri="{BB962C8B-B14F-4D97-AF65-F5344CB8AC3E}">
        <p14:creationId xmlns:p14="http://schemas.microsoft.com/office/powerpoint/2010/main" val="385715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Restore via </a:t>
            </a:r>
            <a:r>
              <a:rPr lang="en-US" dirty="0" err="1" smtClean="0"/>
              <a:t>psql</a:t>
            </a:r>
            <a:endParaRPr lang="en-US" dirty="0"/>
          </a:p>
        </p:txBody>
      </p:sp>
      <p:sp>
        <p:nvSpPr>
          <p:cNvPr id="4" name="Text Placeholder 3"/>
          <p:cNvSpPr>
            <a:spLocks noGrp="1"/>
          </p:cNvSpPr>
          <p:nvPr>
            <p:ph type="body" sz="half" idx="2"/>
          </p:nvPr>
        </p:nvSpPr>
        <p:spPr/>
        <p:txBody>
          <a:bodyPr/>
          <a:lstStyle/>
          <a:p>
            <a:r>
              <a:rPr lang="en-US" dirty="0" smtClean="0"/>
              <a:t>When you try and restore the database, this is when you will find out there is a problem. It can’t implement the foreign key relationship because of the row that we deleted.</a:t>
            </a:r>
          </a:p>
          <a:p>
            <a:r>
              <a:rPr lang="en-US" dirty="0" smtClean="0"/>
              <a:t>From this, you might think that it was inserting data, but it was really applying the foreign key relationship.</a:t>
            </a:r>
            <a:endParaRPr lang="en-US" dirty="0"/>
          </a:p>
        </p:txBody>
      </p:sp>
      <p:sp>
        <p:nvSpPr>
          <p:cNvPr id="3" name="Rectangle 2"/>
          <p:cNvSpPr/>
          <p:nvPr/>
        </p:nvSpPr>
        <p:spPr>
          <a:xfrm>
            <a:off x="1338739" y="1925319"/>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err="1">
                <a:latin typeface="MS Reference Sans Serif" panose="020B0604030504040204" pitchFamily="34" charset="0"/>
              </a:rPr>
              <a:t>psql</a:t>
            </a:r>
            <a:r>
              <a:rPr lang="en-US" dirty="0">
                <a:latin typeface="MS Reference Sans Serif" panose="020B0604030504040204" pitchFamily="34" charset="0"/>
              </a:rPr>
              <a:t> -h </a:t>
            </a:r>
            <a:r>
              <a:rPr lang="en-US" dirty="0" err="1">
                <a:latin typeface="MS Reference Sans Serif" panose="020B0604030504040204" pitchFamily="34" charset="0"/>
              </a:rPr>
              <a:t>sqltest</a:t>
            </a:r>
            <a:r>
              <a:rPr lang="en-US" dirty="0">
                <a:latin typeface="MS Reference Sans Serif" panose="020B0604030504040204" pitchFamily="34" charset="0"/>
              </a:rPr>
              <a:t> -d lloyd_test_2 -f </a:t>
            </a:r>
            <a:r>
              <a:rPr lang="en-US" dirty="0" smtClean="0">
                <a:latin typeface="MS Reference Sans Serif" panose="020B0604030504040204" pitchFamily="34" charset="0"/>
              </a:rPr>
              <a:t>lloyd_test_1.sql</a:t>
            </a:r>
          </a:p>
          <a:p>
            <a:endParaRPr lang="en-US" dirty="0" smtClean="0">
              <a:latin typeface="MS Reference Sans Serif" panose="020B0604030504040204" pitchFamily="34" charset="0"/>
            </a:endParaRPr>
          </a:p>
          <a:p>
            <a:r>
              <a:rPr lang="en-US" dirty="0" smtClean="0">
                <a:latin typeface="MS Reference Sans Serif" panose="020B0604030504040204" pitchFamily="34" charset="0"/>
              </a:rPr>
              <a:t>…</a:t>
            </a:r>
            <a:endParaRPr lang="en-US" dirty="0">
              <a:latin typeface="MS Reference Sans Serif" panose="020B0604030504040204" pitchFamily="34" charset="0"/>
            </a:endParaRPr>
          </a:p>
          <a:p>
            <a:r>
              <a:rPr lang="en-US" dirty="0">
                <a:latin typeface="MS Reference Sans Serif" panose="020B0604030504040204" pitchFamily="34" charset="0"/>
              </a:rPr>
              <a:t>psql:lloyd_test_1.sql:129: ERROR:  insert or update on table "table2" violates foreign key constraint "table2_fk"</a:t>
            </a:r>
          </a:p>
          <a:p>
            <a:r>
              <a:rPr lang="en-US" dirty="0">
                <a:latin typeface="MS Reference Sans Serif" panose="020B0604030504040204" pitchFamily="34" charset="0"/>
              </a:rPr>
              <a:t>DETAIL:  Key (network)=(CROSS) is not present in table "table1".</a:t>
            </a:r>
          </a:p>
          <a:p>
            <a:r>
              <a:rPr lang="en-US" dirty="0" smtClean="0">
                <a:latin typeface="MS Reference Sans Serif" panose="020B0604030504040204" pitchFamily="34" charset="0"/>
              </a:rPr>
              <a:t>…</a:t>
            </a:r>
            <a:endParaRPr lang="en-US" dirty="0">
              <a:latin typeface="MS Reference Sans Serif" panose="020B0604030504040204" pitchFamily="34" charset="0"/>
            </a:endParaRPr>
          </a:p>
          <a:p>
            <a:endParaRPr lang="en-US" dirty="0">
              <a:latin typeface="MS Reference Sans Serif" panose="020B0604030504040204" pitchFamily="34" charset="0"/>
            </a:endParaRPr>
          </a:p>
        </p:txBody>
      </p:sp>
    </p:spTree>
    <p:extLst>
      <p:ext uri="{BB962C8B-B14F-4D97-AF65-F5344CB8AC3E}">
        <p14:creationId xmlns:p14="http://schemas.microsoft.com/office/powerpoint/2010/main" val="221445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Restore via </a:t>
            </a:r>
            <a:r>
              <a:rPr lang="en-US" dirty="0" err="1" smtClean="0"/>
              <a:t>pg_restore</a:t>
            </a:r>
            <a:endParaRPr lang="en-US" dirty="0"/>
          </a:p>
        </p:txBody>
      </p:sp>
      <p:sp>
        <p:nvSpPr>
          <p:cNvPr id="4" name="Text Placeholder 3"/>
          <p:cNvSpPr>
            <a:spLocks noGrp="1"/>
          </p:cNvSpPr>
          <p:nvPr>
            <p:ph type="body" sz="half" idx="2"/>
          </p:nvPr>
        </p:nvSpPr>
        <p:spPr/>
        <p:txBody>
          <a:bodyPr/>
          <a:lstStyle/>
          <a:p>
            <a:r>
              <a:rPr lang="en-US" dirty="0" smtClean="0"/>
              <a:t>When you try and restore the database, this is when you will find out there is a problem. It can’t implement the foreign key relationship because of the row that we deleted.</a:t>
            </a:r>
          </a:p>
          <a:p>
            <a:r>
              <a:rPr lang="en-US" dirty="0" smtClean="0"/>
              <a:t>With </a:t>
            </a:r>
            <a:r>
              <a:rPr lang="en-US" dirty="0" err="1" smtClean="0"/>
              <a:t>pg_restore</a:t>
            </a:r>
            <a:r>
              <a:rPr lang="en-US" dirty="0" smtClean="0"/>
              <a:t>, you can tell for sure that it failed during the creation of the foreign key relationship.</a:t>
            </a:r>
            <a:endParaRPr lang="en-US" dirty="0"/>
          </a:p>
        </p:txBody>
      </p:sp>
      <p:sp>
        <p:nvSpPr>
          <p:cNvPr id="3" name="Rectangle 2"/>
          <p:cNvSpPr/>
          <p:nvPr/>
        </p:nvSpPr>
        <p:spPr>
          <a:xfrm>
            <a:off x="1338739" y="1925319"/>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sz="1600" dirty="0" err="1">
                <a:latin typeface="MS Reference Sans Serif" panose="020B0604030504040204" pitchFamily="34" charset="0"/>
              </a:rPr>
              <a:t>pg_restore</a:t>
            </a:r>
            <a:r>
              <a:rPr lang="en-US" sz="1600" dirty="0">
                <a:latin typeface="MS Reference Sans Serif" panose="020B0604030504040204" pitchFamily="34" charset="0"/>
              </a:rPr>
              <a:t> -h </a:t>
            </a:r>
            <a:r>
              <a:rPr lang="en-US" sz="1600" dirty="0" err="1">
                <a:latin typeface="MS Reference Sans Serif" panose="020B0604030504040204" pitchFamily="34" charset="0"/>
              </a:rPr>
              <a:t>sqltest</a:t>
            </a:r>
            <a:r>
              <a:rPr lang="en-US" sz="1600" dirty="0">
                <a:latin typeface="MS Reference Sans Serif" panose="020B0604030504040204" pitchFamily="34" charset="0"/>
              </a:rPr>
              <a:t> -d lloyd_test_2 </a:t>
            </a:r>
            <a:r>
              <a:rPr lang="en-US" sz="1600" dirty="0" smtClean="0">
                <a:latin typeface="MS Reference Sans Serif" panose="020B0604030504040204" pitchFamily="34" charset="0"/>
              </a:rPr>
              <a:t>lloyd_test_1.dump</a:t>
            </a:r>
          </a:p>
          <a:p>
            <a:endParaRPr lang="en-US" sz="1600" dirty="0">
              <a:latin typeface="MS Reference Sans Serif" panose="020B0604030504040204" pitchFamily="34" charset="0"/>
            </a:endParaRPr>
          </a:p>
          <a:p>
            <a:r>
              <a:rPr lang="en-US" sz="1600" dirty="0" err="1">
                <a:latin typeface="MS Reference Sans Serif" panose="020B0604030504040204" pitchFamily="34" charset="0"/>
              </a:rPr>
              <a:t>pg_restore</a:t>
            </a:r>
            <a:r>
              <a:rPr lang="en-US" sz="1600" dirty="0">
                <a:latin typeface="MS Reference Sans Serif" panose="020B0604030504040204" pitchFamily="34" charset="0"/>
              </a:rPr>
              <a:t>: [</a:t>
            </a:r>
            <a:r>
              <a:rPr lang="en-US" sz="1600" dirty="0" err="1">
                <a:latin typeface="MS Reference Sans Serif" panose="020B0604030504040204" pitchFamily="34" charset="0"/>
              </a:rPr>
              <a:t>archiver</a:t>
            </a:r>
            <a:r>
              <a:rPr lang="en-US" sz="1600" dirty="0">
                <a:latin typeface="MS Reference Sans Serif" panose="020B0604030504040204" pitchFamily="34" charset="0"/>
              </a:rPr>
              <a:t> (</a:t>
            </a:r>
            <a:r>
              <a:rPr lang="en-US" sz="1600" dirty="0" err="1">
                <a:latin typeface="MS Reference Sans Serif" panose="020B0604030504040204" pitchFamily="34" charset="0"/>
              </a:rPr>
              <a:t>db</a:t>
            </a:r>
            <a:r>
              <a:rPr lang="en-US" sz="1600" dirty="0">
                <a:latin typeface="MS Reference Sans Serif" panose="020B0604030504040204" pitchFamily="34" charset="0"/>
              </a:rPr>
              <a:t>)] Error while PROCESSING TOC:</a:t>
            </a:r>
          </a:p>
          <a:p>
            <a:r>
              <a:rPr lang="en-US" sz="1600" dirty="0" err="1">
                <a:latin typeface="MS Reference Sans Serif" panose="020B0604030504040204" pitchFamily="34" charset="0"/>
              </a:rPr>
              <a:t>pg_restore</a:t>
            </a:r>
            <a:r>
              <a:rPr lang="en-US" sz="1600" dirty="0">
                <a:latin typeface="MS Reference Sans Serif" panose="020B0604030504040204" pitchFamily="34" charset="0"/>
              </a:rPr>
              <a:t>: [</a:t>
            </a:r>
            <a:r>
              <a:rPr lang="en-US" sz="1600" dirty="0" err="1">
                <a:latin typeface="MS Reference Sans Serif" panose="020B0604030504040204" pitchFamily="34" charset="0"/>
              </a:rPr>
              <a:t>archiver</a:t>
            </a:r>
            <a:r>
              <a:rPr lang="en-US" sz="1600" dirty="0">
                <a:latin typeface="MS Reference Sans Serif" panose="020B0604030504040204" pitchFamily="34" charset="0"/>
              </a:rPr>
              <a:t> (</a:t>
            </a:r>
            <a:r>
              <a:rPr lang="en-US" sz="1600" dirty="0" err="1">
                <a:latin typeface="MS Reference Sans Serif" panose="020B0604030504040204" pitchFamily="34" charset="0"/>
              </a:rPr>
              <a:t>db</a:t>
            </a:r>
            <a:r>
              <a:rPr lang="en-US" sz="1600" dirty="0">
                <a:latin typeface="MS Reference Sans Serif" panose="020B0604030504040204" pitchFamily="34" charset="0"/>
              </a:rPr>
              <a:t>)] Error from TOC entry 2526; 2606 390088458 FK CONSTRAINT table2_fk </a:t>
            </a:r>
            <a:r>
              <a:rPr lang="en-US" sz="1600" dirty="0" err="1">
                <a:latin typeface="MS Reference Sans Serif" panose="020B0604030504040204" pitchFamily="34" charset="0"/>
              </a:rPr>
              <a:t>postgres</a:t>
            </a:r>
            <a:endParaRPr lang="en-US" sz="1600" dirty="0">
              <a:latin typeface="MS Reference Sans Serif" panose="020B0604030504040204" pitchFamily="34" charset="0"/>
            </a:endParaRPr>
          </a:p>
          <a:p>
            <a:r>
              <a:rPr lang="en-US" sz="1600" dirty="0" err="1">
                <a:latin typeface="MS Reference Sans Serif" panose="020B0604030504040204" pitchFamily="34" charset="0"/>
              </a:rPr>
              <a:t>pg_restore</a:t>
            </a:r>
            <a:r>
              <a:rPr lang="en-US" sz="1600" dirty="0">
                <a:latin typeface="MS Reference Sans Serif" panose="020B0604030504040204" pitchFamily="34" charset="0"/>
              </a:rPr>
              <a:t>: [</a:t>
            </a:r>
            <a:r>
              <a:rPr lang="en-US" sz="1600" dirty="0" err="1">
                <a:latin typeface="MS Reference Sans Serif" panose="020B0604030504040204" pitchFamily="34" charset="0"/>
              </a:rPr>
              <a:t>archiver</a:t>
            </a:r>
            <a:r>
              <a:rPr lang="en-US" sz="1600" dirty="0">
                <a:latin typeface="MS Reference Sans Serif" panose="020B0604030504040204" pitchFamily="34" charset="0"/>
              </a:rPr>
              <a:t> (</a:t>
            </a:r>
            <a:r>
              <a:rPr lang="en-US" sz="1600" dirty="0" err="1">
                <a:latin typeface="MS Reference Sans Serif" panose="020B0604030504040204" pitchFamily="34" charset="0"/>
              </a:rPr>
              <a:t>db</a:t>
            </a:r>
            <a:r>
              <a:rPr lang="en-US" sz="1600" dirty="0">
                <a:latin typeface="MS Reference Sans Serif" panose="020B0604030504040204" pitchFamily="34" charset="0"/>
              </a:rPr>
              <a:t>)] could not execute query: ERROR:  insert or update on table "table2" violates foreign key constraint "table2_fk"</a:t>
            </a:r>
          </a:p>
          <a:p>
            <a:r>
              <a:rPr lang="en-US" sz="1600" dirty="0">
                <a:latin typeface="MS Reference Sans Serif" panose="020B0604030504040204" pitchFamily="34" charset="0"/>
              </a:rPr>
              <a:t>DETAIL:  Key (network)=(CROSS) is not present in table "table1".</a:t>
            </a:r>
          </a:p>
          <a:p>
            <a:r>
              <a:rPr lang="en-US" sz="1600" dirty="0">
                <a:latin typeface="MS Reference Sans Serif" panose="020B0604030504040204" pitchFamily="34" charset="0"/>
              </a:rPr>
              <a:t>    Command was: ALTER TABLE ONLY table2</a:t>
            </a:r>
          </a:p>
          <a:p>
            <a:r>
              <a:rPr lang="en-US" sz="1600" dirty="0">
                <a:latin typeface="MS Reference Sans Serif" panose="020B0604030504040204" pitchFamily="34" charset="0"/>
              </a:rPr>
              <a:t>    ADD CONSTRAINT table2_fk FOREIGN KEY (network) REFERENCES table1(network) ON UPDATE CASCADE;</a:t>
            </a:r>
          </a:p>
          <a:p>
            <a:endParaRPr lang="en-US" sz="1600" dirty="0">
              <a:latin typeface="MS Reference Sans Serif" panose="020B0604030504040204" pitchFamily="34" charset="0"/>
            </a:endParaRPr>
          </a:p>
          <a:p>
            <a:r>
              <a:rPr lang="en-US" sz="1600" dirty="0" smtClean="0">
                <a:latin typeface="MS Reference Sans Serif" panose="020B0604030504040204" pitchFamily="34" charset="0"/>
              </a:rPr>
              <a:t>WARNING</a:t>
            </a:r>
            <a:r>
              <a:rPr lang="en-US" sz="1600" dirty="0">
                <a:latin typeface="MS Reference Sans Serif" panose="020B0604030504040204" pitchFamily="34" charset="0"/>
              </a:rPr>
              <a:t>: errors ignored on restore: 1</a:t>
            </a:r>
          </a:p>
        </p:txBody>
      </p:sp>
    </p:spTree>
    <p:extLst>
      <p:ext uri="{BB962C8B-B14F-4D97-AF65-F5344CB8AC3E}">
        <p14:creationId xmlns:p14="http://schemas.microsoft.com/office/powerpoint/2010/main" val="4004811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Hands on time</a:t>
            </a:r>
            <a:endParaRPr lang="en-US" dirty="0"/>
          </a:p>
        </p:txBody>
      </p:sp>
      <p:sp>
        <p:nvSpPr>
          <p:cNvPr id="14" name="Content Placeholder 13"/>
          <p:cNvSpPr>
            <a:spLocks noGrp="1"/>
          </p:cNvSpPr>
          <p:nvPr>
            <p:ph idx="1"/>
          </p:nvPr>
        </p:nvSpPr>
        <p:spPr/>
        <p:txBody>
          <a:bodyPr/>
          <a:lstStyle/>
          <a:p>
            <a:pPr marL="0" indent="0">
              <a:buNone/>
            </a:pPr>
            <a:r>
              <a:rPr lang="en-US" dirty="0" smtClean="0"/>
              <a:t>Feel free to look at this database personally at this point so that you can personally see that the data is violating the foreign key constraint.</a:t>
            </a:r>
            <a:endParaRPr lang="en-US" dirty="0"/>
          </a:p>
          <a:p>
            <a:pPr marL="457200" indent="-457200">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82608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delete.sql</a:t>
            </a:r>
            <a:endParaRPr lang="en-US" dirty="0"/>
          </a:p>
        </p:txBody>
      </p:sp>
      <p:sp>
        <p:nvSpPr>
          <p:cNvPr id="4" name="Text Placeholder 3"/>
          <p:cNvSpPr>
            <a:spLocks noGrp="1"/>
          </p:cNvSpPr>
          <p:nvPr>
            <p:ph type="body" sz="half" idx="2"/>
          </p:nvPr>
        </p:nvSpPr>
        <p:spPr/>
        <p:txBody>
          <a:bodyPr/>
          <a:lstStyle/>
          <a:p>
            <a:r>
              <a:rPr lang="en-US" dirty="0" smtClean="0"/>
              <a:t>Disables </a:t>
            </a:r>
            <a:r>
              <a:rPr lang="en-US" dirty="0"/>
              <a:t>the internally created constraint triggers </a:t>
            </a:r>
            <a:r>
              <a:rPr lang="en-US" dirty="0" smtClean="0"/>
              <a:t>used by </a:t>
            </a:r>
            <a:r>
              <a:rPr lang="en-US" dirty="0"/>
              <a:t>the foreign key </a:t>
            </a:r>
            <a:r>
              <a:rPr lang="en-US" dirty="0" smtClean="0"/>
              <a:t>relationship and then deletes the row of data. The COMMIT fails to check the constraints.</a:t>
            </a:r>
            <a:endParaRPr lang="en-US" dirty="0"/>
          </a:p>
        </p:txBody>
      </p:sp>
      <p:sp>
        <p:nvSpPr>
          <p:cNvPr id="3" name="Rectangle 2"/>
          <p:cNvSpPr/>
          <p:nvPr/>
        </p:nvSpPr>
        <p:spPr>
          <a:xfrm>
            <a:off x="1338739" y="1925319"/>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a:latin typeface="MS Reference Sans Serif" panose="020B0604030504040204" pitchFamily="34" charset="0"/>
              </a:rPr>
              <a:t>BEGIN;</a:t>
            </a:r>
          </a:p>
          <a:p>
            <a:r>
              <a:rPr lang="en-US" dirty="0">
                <a:latin typeface="MS Reference Sans Serif" panose="020B0604030504040204" pitchFamily="34" charset="0"/>
              </a:rPr>
              <a:t>SET </a:t>
            </a:r>
            <a:r>
              <a:rPr lang="en-US" dirty="0" err="1">
                <a:latin typeface="MS Reference Sans Serif" panose="020B0604030504040204" pitchFamily="34" charset="0"/>
              </a:rPr>
              <a:t>session_replication_role</a:t>
            </a:r>
            <a:r>
              <a:rPr lang="en-US" dirty="0">
                <a:latin typeface="MS Reference Sans Serif" panose="020B0604030504040204" pitchFamily="34" charset="0"/>
              </a:rPr>
              <a:t> = 'replica';</a:t>
            </a:r>
          </a:p>
          <a:p>
            <a:r>
              <a:rPr lang="en-US" dirty="0" smtClean="0">
                <a:latin typeface="MS Reference Sans Serif" panose="020B0604030504040204" pitchFamily="34" charset="0"/>
              </a:rPr>
              <a:t>DELETE </a:t>
            </a:r>
            <a:r>
              <a:rPr lang="en-US" dirty="0">
                <a:latin typeface="MS Reference Sans Serif" panose="020B0604030504040204" pitchFamily="34" charset="0"/>
              </a:rPr>
              <a:t>FROM public.table1 </a:t>
            </a:r>
            <a:endParaRPr lang="en-US" dirty="0" smtClean="0">
              <a:latin typeface="MS Reference Sans Serif" panose="020B0604030504040204" pitchFamily="34" charset="0"/>
            </a:endParaRPr>
          </a:p>
          <a:p>
            <a:r>
              <a:rPr lang="en-US" dirty="0">
                <a:latin typeface="MS Reference Sans Serif" panose="020B0604030504040204" pitchFamily="34" charset="0"/>
              </a:rPr>
              <a:t>	</a:t>
            </a:r>
            <a:r>
              <a:rPr lang="en-US" dirty="0" smtClean="0">
                <a:latin typeface="MS Reference Sans Serif" panose="020B0604030504040204" pitchFamily="34" charset="0"/>
              </a:rPr>
              <a:t>WHERE </a:t>
            </a:r>
            <a:r>
              <a:rPr lang="en-US" dirty="0">
                <a:latin typeface="MS Reference Sans Serif" panose="020B0604030504040204" pitchFamily="34" charset="0"/>
              </a:rPr>
              <a:t>"network" = E'CROSS';</a:t>
            </a:r>
          </a:p>
          <a:p>
            <a:r>
              <a:rPr lang="en-US" dirty="0">
                <a:latin typeface="MS Reference Sans Serif" panose="020B0604030504040204" pitchFamily="34" charset="0"/>
              </a:rPr>
              <a:t>COMMIT</a:t>
            </a:r>
            <a:r>
              <a:rPr lang="en-US" dirty="0" smtClean="0">
                <a:latin typeface="MS Reference Sans Serif" panose="020B0604030504040204" pitchFamily="34" charset="0"/>
              </a:rPr>
              <a:t>;</a:t>
            </a:r>
            <a:endParaRPr lang="en-US" dirty="0">
              <a:latin typeface="MS Reference Sans Serif" panose="020B0604030504040204" pitchFamily="34" charset="0"/>
            </a:endParaRPr>
          </a:p>
        </p:txBody>
      </p:sp>
    </p:spTree>
    <p:extLst>
      <p:ext uri="{BB962C8B-B14F-4D97-AF65-F5344CB8AC3E}">
        <p14:creationId xmlns:p14="http://schemas.microsoft.com/office/powerpoint/2010/main" val="2548105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MS Reference Sans Serif" panose="020B0604030504040204" pitchFamily="34" charset="0"/>
              </a:rPr>
              <a:t>session_replication_role</a:t>
            </a:r>
            <a:endParaRPr lang="en-US" dirty="0"/>
          </a:p>
        </p:txBody>
      </p:sp>
      <p:sp>
        <p:nvSpPr>
          <p:cNvPr id="4" name="Text Placeholder 3"/>
          <p:cNvSpPr>
            <a:spLocks noGrp="1"/>
          </p:cNvSpPr>
          <p:nvPr>
            <p:ph type="body" sz="half" idx="2"/>
          </p:nvPr>
        </p:nvSpPr>
        <p:spPr/>
        <p:txBody>
          <a:bodyPr/>
          <a:lstStyle/>
          <a:p>
            <a:r>
              <a:rPr lang="en-US" dirty="0" smtClean="0"/>
              <a:t>Here is the documentation on this command. Please note that there is nothing said about foreign key’s.</a:t>
            </a:r>
          </a:p>
          <a:p>
            <a:r>
              <a:rPr lang="en-US" dirty="0" smtClean="0"/>
              <a:t>http</a:t>
            </a:r>
            <a:r>
              <a:rPr lang="en-US" dirty="0"/>
              <a:t>://www.postgresql.org/docs/9.2/static/runtime-config-client.html#GUC-SESSION-REPLICATION-ROLE</a:t>
            </a:r>
          </a:p>
        </p:txBody>
      </p:sp>
      <p:sp>
        <p:nvSpPr>
          <p:cNvPr id="3" name="Rectangle 2"/>
          <p:cNvSpPr/>
          <p:nvPr/>
        </p:nvSpPr>
        <p:spPr>
          <a:xfrm>
            <a:off x="1338739" y="1925319"/>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err="1">
                <a:latin typeface="MS Reference Sans Serif" panose="020B0604030504040204" pitchFamily="34" charset="0"/>
              </a:rPr>
              <a:t>session_replication_role</a:t>
            </a:r>
            <a:r>
              <a:rPr lang="en-US" dirty="0">
                <a:latin typeface="MS Reference Sans Serif" panose="020B0604030504040204" pitchFamily="34" charset="0"/>
              </a:rPr>
              <a:t> (</a:t>
            </a:r>
            <a:r>
              <a:rPr lang="en-US" dirty="0" err="1">
                <a:latin typeface="MS Reference Sans Serif" panose="020B0604030504040204" pitchFamily="34" charset="0"/>
              </a:rPr>
              <a:t>enum</a:t>
            </a:r>
            <a:r>
              <a:rPr lang="en-US" dirty="0">
                <a:latin typeface="MS Reference Sans Serif" panose="020B0604030504040204" pitchFamily="34" charset="0"/>
              </a:rPr>
              <a:t>)</a:t>
            </a:r>
          </a:p>
          <a:p>
            <a:endParaRPr lang="en-US" dirty="0">
              <a:latin typeface="MS Reference Sans Serif" panose="020B0604030504040204" pitchFamily="34" charset="0"/>
            </a:endParaRPr>
          </a:p>
          <a:p>
            <a:r>
              <a:rPr lang="en-US" dirty="0">
                <a:latin typeface="MS Reference Sans Serif" panose="020B0604030504040204" pitchFamily="34" charset="0"/>
              </a:rPr>
              <a:t>    Controls firing of replication-related triggers and rules for the current session. Setting this variable requires </a:t>
            </a:r>
            <a:r>
              <a:rPr lang="en-US" dirty="0" err="1">
                <a:latin typeface="MS Reference Sans Serif" panose="020B0604030504040204" pitchFamily="34" charset="0"/>
              </a:rPr>
              <a:t>superuser</a:t>
            </a:r>
            <a:r>
              <a:rPr lang="en-US" dirty="0">
                <a:latin typeface="MS Reference Sans Serif" panose="020B0604030504040204" pitchFamily="34" charset="0"/>
              </a:rPr>
              <a:t> privilege and results in discarding any previously cached query plans. Possible values are origin (the default), replica and local. See ALTER TABLE for more information.</a:t>
            </a:r>
          </a:p>
        </p:txBody>
      </p:sp>
    </p:spTree>
    <p:extLst>
      <p:ext uri="{BB962C8B-B14F-4D97-AF65-F5344CB8AC3E}">
        <p14:creationId xmlns:p14="http://schemas.microsoft.com/office/powerpoint/2010/main" val="3339766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ALTER TABLE - TRIGGER</a:t>
            </a:r>
            <a:endParaRPr lang="en-US" dirty="0"/>
          </a:p>
        </p:txBody>
      </p:sp>
      <p:sp>
        <p:nvSpPr>
          <p:cNvPr id="5" name="Rectangle 4"/>
          <p:cNvSpPr/>
          <p:nvPr/>
        </p:nvSpPr>
        <p:spPr>
          <a:xfrm>
            <a:off x="684213" y="1925319"/>
            <a:ext cx="10896600" cy="44754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a:latin typeface="MS Reference Sans Serif" panose="020B0604030504040204" pitchFamily="34" charset="0"/>
              </a:rPr>
              <a:t>DISABLE/ENABLE [ REPLICA | ALWAYS ] TRIGGER</a:t>
            </a:r>
          </a:p>
          <a:p>
            <a:endParaRPr lang="en-US" dirty="0">
              <a:latin typeface="MS Reference Sans Serif" panose="020B0604030504040204" pitchFamily="34" charset="0"/>
            </a:endParaRPr>
          </a:p>
          <a:p>
            <a:r>
              <a:rPr lang="en-US" dirty="0">
                <a:latin typeface="MS Reference Sans Serif" panose="020B0604030504040204" pitchFamily="34" charset="0"/>
              </a:rPr>
              <a:t>    These forms configure the firing of trigger(s) belonging to the table. A disabled trigger is still known to the system, but is not executed when its triggering event occurs. For a deferred trigger, the enable status is checked when the event occurs, not when the trigger function is actually executed. One can disable or enable a single trigger specified by name, or all triggers on the table, or only user triggers (this option excludes internally generated constraint triggers such as those that are used to implement foreign key constraints or deferrable uniqueness and exclusion constraints). Disabling or enabling internally generated constraint triggers requires </a:t>
            </a:r>
            <a:r>
              <a:rPr lang="en-US" dirty="0" err="1">
                <a:latin typeface="MS Reference Sans Serif" panose="020B0604030504040204" pitchFamily="34" charset="0"/>
              </a:rPr>
              <a:t>superuser</a:t>
            </a:r>
            <a:r>
              <a:rPr lang="en-US" dirty="0">
                <a:latin typeface="MS Reference Sans Serif" panose="020B0604030504040204" pitchFamily="34" charset="0"/>
              </a:rPr>
              <a:t> privileges; it should be done with caution since of course the integrity of the constraint cannot be guaranteed if the triggers are not executed. The trigger firing mechanism is also affected by the configuration variable </a:t>
            </a:r>
            <a:r>
              <a:rPr lang="en-US" dirty="0" err="1">
                <a:latin typeface="MS Reference Sans Serif" panose="020B0604030504040204" pitchFamily="34" charset="0"/>
              </a:rPr>
              <a:t>session_replication_role</a:t>
            </a:r>
            <a:r>
              <a:rPr lang="en-US" dirty="0">
                <a:latin typeface="MS Reference Sans Serif" panose="020B0604030504040204" pitchFamily="34" charset="0"/>
              </a:rPr>
              <a:t>. Simply enabled triggers will fire when the replication role is "origin" (the default) or "local". Triggers configured as ENABLE REPLICA will only fire if the session is in "replica" mode, and triggers configured as ENABLE ALWAYS will fire regardless of the current replication mode.</a:t>
            </a:r>
          </a:p>
        </p:txBody>
      </p:sp>
      <p:sp>
        <p:nvSpPr>
          <p:cNvPr id="6" name="Rectangle 5"/>
          <p:cNvSpPr/>
          <p:nvPr/>
        </p:nvSpPr>
        <p:spPr>
          <a:xfrm>
            <a:off x="562308" y="1828800"/>
            <a:ext cx="11094704" cy="464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793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 TABLE - RULE</a:t>
            </a:r>
            <a:endParaRPr lang="en-US" dirty="0"/>
          </a:p>
        </p:txBody>
      </p:sp>
      <p:sp>
        <p:nvSpPr>
          <p:cNvPr id="4" name="Text Placeholder 3"/>
          <p:cNvSpPr>
            <a:spLocks noGrp="1"/>
          </p:cNvSpPr>
          <p:nvPr>
            <p:ph type="body" sz="half" idx="2"/>
          </p:nvPr>
        </p:nvSpPr>
        <p:spPr/>
        <p:txBody>
          <a:bodyPr/>
          <a:lstStyle/>
          <a:p>
            <a:r>
              <a:rPr lang="en-US" dirty="0" smtClean="0"/>
              <a:t>Rule based items.</a:t>
            </a:r>
            <a:endParaRPr lang="en-US" dirty="0"/>
          </a:p>
          <a:p>
            <a:r>
              <a:rPr lang="en-US" dirty="0"/>
              <a:t>http://www.postgresql.org/docs/9.2/static/sql-altertable.html</a:t>
            </a:r>
          </a:p>
        </p:txBody>
      </p:sp>
      <p:sp>
        <p:nvSpPr>
          <p:cNvPr id="3" name="Rectangle 2"/>
          <p:cNvSpPr/>
          <p:nvPr/>
        </p:nvSpPr>
        <p:spPr>
          <a:xfrm>
            <a:off x="1338739" y="1925319"/>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a:latin typeface="MS Reference Sans Serif" panose="020B0604030504040204" pitchFamily="34" charset="0"/>
              </a:rPr>
              <a:t>DISABLE/ENABLE [ REPLICA | ALWAYS ] RULE</a:t>
            </a:r>
          </a:p>
          <a:p>
            <a:endParaRPr lang="en-US" dirty="0">
              <a:latin typeface="MS Reference Sans Serif" panose="020B0604030504040204" pitchFamily="34" charset="0"/>
            </a:endParaRPr>
          </a:p>
          <a:p>
            <a:r>
              <a:rPr lang="en-US" dirty="0">
                <a:latin typeface="MS Reference Sans Serif" panose="020B0604030504040204" pitchFamily="34" charset="0"/>
              </a:rPr>
              <a:t>    These forms configure the firing of rewrite rules belonging to the table. A disabled rule is still known to the system, but is not applied during query rewriting. The semantics are as for disabled/enabled triggers. This configuration is ignored for ON SELECT rules, which are always applied in order to keep views working even if the current session is in a non-default replication role.</a:t>
            </a:r>
          </a:p>
        </p:txBody>
      </p:sp>
    </p:spTree>
    <p:extLst>
      <p:ext uri="{BB962C8B-B14F-4D97-AF65-F5344CB8AC3E}">
        <p14:creationId xmlns:p14="http://schemas.microsoft.com/office/powerpoint/2010/main" val="301608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How I read the docs</a:t>
            </a:r>
            <a:endParaRPr lang="en-US" dirty="0"/>
          </a:p>
        </p:txBody>
      </p:sp>
      <p:sp>
        <p:nvSpPr>
          <p:cNvPr id="14" name="Content Placeholder 13"/>
          <p:cNvSpPr>
            <a:spLocks noGrp="1"/>
          </p:cNvSpPr>
          <p:nvPr>
            <p:ph idx="1"/>
          </p:nvPr>
        </p:nvSpPr>
        <p:spPr/>
        <p:txBody>
          <a:bodyPr/>
          <a:lstStyle/>
          <a:p>
            <a:pPr marL="0" indent="0">
              <a:buNone/>
            </a:pPr>
            <a:r>
              <a:rPr lang="en-US" dirty="0" smtClean="0"/>
              <a:t>To me, none of the documentation talked about being able to bypass the foreign key relationships. Especially when you read the ALTER TABLE - TRIGGER information that says</a:t>
            </a:r>
            <a:r>
              <a:rPr lang="en-US" dirty="0"/>
              <a:t>: </a:t>
            </a:r>
            <a:endParaRPr lang="en-US" dirty="0" smtClean="0"/>
          </a:p>
          <a:p>
            <a:pPr marL="301752" lvl="1" indent="0">
              <a:buNone/>
            </a:pPr>
            <a:r>
              <a:rPr lang="en-US" dirty="0" smtClean="0"/>
              <a:t>“this </a:t>
            </a:r>
            <a:r>
              <a:rPr lang="en-US" dirty="0"/>
              <a:t>option excludes internally generated constraint triggers such as those that are used to implement foreign key constraints or deferrable uniqueness and exclusion </a:t>
            </a:r>
            <a:r>
              <a:rPr lang="en-US" dirty="0" smtClean="0"/>
              <a:t>constraints”</a:t>
            </a:r>
          </a:p>
          <a:p>
            <a:pPr marL="0" indent="0">
              <a:buNone/>
            </a:pPr>
            <a:endParaRPr lang="en-US" dirty="0"/>
          </a:p>
          <a:p>
            <a:pPr marL="457200" indent="-457200">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380348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ENABLE/DISABLE TRIGGER ALL</a:t>
            </a:r>
            <a:endParaRPr lang="en-US" dirty="0"/>
          </a:p>
        </p:txBody>
      </p:sp>
      <p:sp>
        <p:nvSpPr>
          <p:cNvPr id="4" name="Text Placeholder 3"/>
          <p:cNvSpPr>
            <a:spLocks noGrp="1"/>
          </p:cNvSpPr>
          <p:nvPr>
            <p:ph type="body" sz="half" idx="2"/>
          </p:nvPr>
        </p:nvSpPr>
        <p:spPr/>
        <p:txBody>
          <a:bodyPr/>
          <a:lstStyle/>
          <a:p>
            <a:r>
              <a:rPr lang="en-US" dirty="0" smtClean="0"/>
              <a:t>Here is another way to cause the same problem. It would be nice if </a:t>
            </a:r>
            <a:r>
              <a:rPr lang="en-US" smtClean="0"/>
              <a:t>they re-checked </a:t>
            </a:r>
            <a:r>
              <a:rPr lang="en-US" dirty="0" smtClean="0"/>
              <a:t>the foreign key’s if they were disabled and re-enabled during </a:t>
            </a:r>
            <a:r>
              <a:rPr lang="en-US" smtClean="0"/>
              <a:t>a transaction.</a:t>
            </a:r>
            <a:endParaRPr lang="en-US" dirty="0"/>
          </a:p>
        </p:txBody>
      </p:sp>
      <p:sp>
        <p:nvSpPr>
          <p:cNvPr id="3" name="Rectangle 2"/>
          <p:cNvSpPr/>
          <p:nvPr/>
        </p:nvSpPr>
        <p:spPr>
          <a:xfrm>
            <a:off x="1338739" y="1925319"/>
            <a:ext cx="6355873" cy="4043681"/>
          </a:xfrm>
          <a:prstGeom prst="rect">
            <a:avLst/>
          </a:prstGeom>
        </p:spPr>
        <p:style>
          <a:lnRef idx="0">
            <a:scrgbClr r="0" g="0" b="0"/>
          </a:lnRef>
          <a:fillRef idx="1001">
            <a:schemeClr val="lt2"/>
          </a:fillRef>
          <a:effectRef idx="0">
            <a:scrgbClr r="0" g="0" b="0"/>
          </a:effectRef>
          <a:fontRef idx="major"/>
        </p:style>
        <p:txBody>
          <a:bodyPr wrap="square">
            <a:noAutofit/>
          </a:bodyPr>
          <a:lstStyle/>
          <a:p>
            <a:r>
              <a:rPr lang="en-US" dirty="0">
                <a:latin typeface="MS Reference Sans Serif" panose="020B0604030504040204" pitchFamily="34" charset="0"/>
              </a:rPr>
              <a:t>BEGIN;</a:t>
            </a:r>
          </a:p>
          <a:p>
            <a:r>
              <a:rPr lang="en-US" dirty="0">
                <a:latin typeface="MS Reference Sans Serif" panose="020B0604030504040204" pitchFamily="34" charset="0"/>
              </a:rPr>
              <a:t>ALTER TABLE public.table1 DISABLE TRIGGER ALL;</a:t>
            </a:r>
          </a:p>
          <a:p>
            <a:r>
              <a:rPr lang="en-US" dirty="0">
                <a:latin typeface="MS Reference Sans Serif" panose="020B0604030504040204" pitchFamily="34" charset="0"/>
              </a:rPr>
              <a:t>DELETE FROM public.table1</a:t>
            </a:r>
          </a:p>
          <a:p>
            <a:r>
              <a:rPr lang="en-US" dirty="0">
                <a:latin typeface="MS Reference Sans Serif" panose="020B0604030504040204" pitchFamily="34" charset="0"/>
              </a:rPr>
              <a:t>	WHERE network = E'CROSS';</a:t>
            </a:r>
          </a:p>
          <a:p>
            <a:r>
              <a:rPr lang="en-US" dirty="0">
                <a:latin typeface="MS Reference Sans Serif" panose="020B0604030504040204" pitchFamily="34" charset="0"/>
              </a:rPr>
              <a:t>ALTER TABLE public.table1 ENABLE TRIGGER ALL;</a:t>
            </a:r>
          </a:p>
          <a:p>
            <a:r>
              <a:rPr lang="en-US" dirty="0">
                <a:latin typeface="MS Reference Sans Serif" panose="020B0604030504040204" pitchFamily="34" charset="0"/>
              </a:rPr>
              <a:t>COMMIT;</a:t>
            </a:r>
          </a:p>
        </p:txBody>
      </p:sp>
    </p:spTree>
    <p:extLst>
      <p:ext uri="{BB962C8B-B14F-4D97-AF65-F5344CB8AC3E}">
        <p14:creationId xmlns:p14="http://schemas.microsoft.com/office/powerpoint/2010/main" val="3569055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smtClean="0"/>
              <a:t>Drop/Create </a:t>
            </a:r>
            <a:r>
              <a:rPr lang="en-US" dirty="0" smtClean="0"/>
              <a:t>Foreign Key</a:t>
            </a:r>
            <a:endParaRPr lang="en-US" dirty="0"/>
          </a:p>
        </p:txBody>
      </p:sp>
      <p:sp>
        <p:nvSpPr>
          <p:cNvPr id="14" name="Content Placeholder 13"/>
          <p:cNvSpPr>
            <a:spLocks noGrp="1"/>
          </p:cNvSpPr>
          <p:nvPr>
            <p:ph idx="1"/>
          </p:nvPr>
        </p:nvSpPr>
        <p:spPr/>
        <p:txBody>
          <a:bodyPr/>
          <a:lstStyle/>
          <a:p>
            <a:pPr marL="0" indent="0">
              <a:buNone/>
            </a:pPr>
            <a:r>
              <a:rPr lang="en-US" dirty="0" smtClean="0"/>
              <a:t>While your application could drop and re-create the foreign key. The </a:t>
            </a:r>
            <a:r>
              <a:rPr lang="en-US" dirty="0" smtClean="0"/>
              <a:t>drop of the foreign key will be stalled until everyone has stopped using any tables related to the foreign key.</a:t>
            </a:r>
            <a:endParaRPr lang="en-US" dirty="0"/>
          </a:p>
          <a:p>
            <a:pPr marL="457200" indent="-457200">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210334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oks Classic 16x9">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hade val="90000"/>
                <a:satMod val="150000"/>
              </a:schemeClr>
            </a:gs>
            <a:gs pos="60000">
              <a:schemeClr val="phClr">
                <a:shade val="20000"/>
                <a:satMod val="255000"/>
              </a:schemeClr>
            </a:gs>
          </a:gsLst>
          <a:lin ang="5400000" scaled="0"/>
        </a:gradFill>
        <a:blipFill rotWithShape="1">
          <a:blip xmlns:r="http://schemas.openxmlformats.org/officeDocument/2006/relationships" r:embed="rId1">
            <a:duotone>
              <a:schemeClr val="phClr">
                <a:shade val="12000"/>
                <a:satMod val="240000"/>
              </a:schemeClr>
              <a:schemeClr val="ph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ooksClassic_16x9">
      <a:dk1>
        <a:srgbClr val="6A3A20"/>
      </a:dk1>
      <a:lt1>
        <a:sysClr val="window" lastClr="FFFFFF"/>
      </a:lt1>
      <a:dk2>
        <a:srgbClr val="000000"/>
      </a:dk2>
      <a:lt2>
        <a:srgbClr val="FFEDB9"/>
      </a:lt2>
      <a:accent1>
        <a:srgbClr val="6A3A20"/>
      </a:accent1>
      <a:accent2>
        <a:srgbClr val="B4914C"/>
      </a:accent2>
      <a:accent3>
        <a:srgbClr val="610606"/>
      </a:accent3>
      <a:accent4>
        <a:srgbClr val="2B3742"/>
      </a:accent4>
      <a:accent5>
        <a:srgbClr val="787A41"/>
      </a:accent5>
      <a:accent6>
        <a:srgbClr val="B95E14"/>
      </a:accent6>
      <a:hlink>
        <a:srgbClr val="2B3742"/>
      </a:hlink>
      <a:folHlink>
        <a:srgbClr val="C1A56D"/>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D003AC8-209A-4321-A17C-1B7A206433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Classic book education presentation (widescreen)</Template>
  <TotalTime>0</TotalTime>
  <Words>1273</Words>
  <Application>Microsoft Office PowerPoint</Application>
  <PresentationFormat>Custom</PresentationFormat>
  <Paragraphs>138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Books Classic 16x9</vt:lpstr>
      <vt:lpstr>How to corrupt your data by accident</vt:lpstr>
      <vt:lpstr>Create test databases</vt:lpstr>
      <vt:lpstr>Creating our test tables</vt:lpstr>
      <vt:lpstr>Creating the foreign key relationship</vt:lpstr>
      <vt:lpstr>Inserting some test data</vt:lpstr>
      <vt:lpstr>Testing Deletion</vt:lpstr>
      <vt:lpstr>Creating the problem</vt:lpstr>
      <vt:lpstr>The Data (Table 2)</vt:lpstr>
      <vt:lpstr>The Data (Table 1)</vt:lpstr>
      <vt:lpstr>Dependencies</vt:lpstr>
      <vt:lpstr>Backup</vt:lpstr>
      <vt:lpstr>Restore via psql</vt:lpstr>
      <vt:lpstr>Restore via pg_restore</vt:lpstr>
      <vt:lpstr>Hands on time</vt:lpstr>
      <vt:lpstr>delete.sql</vt:lpstr>
      <vt:lpstr>session_replication_role</vt:lpstr>
      <vt:lpstr>ALTER TABLE - TRIGGER</vt:lpstr>
      <vt:lpstr>ALTER TABLE - RULE</vt:lpstr>
      <vt:lpstr>How I read the docs</vt:lpstr>
      <vt:lpstr>ENABLE/DISABLE TRIGGER ALL</vt:lpstr>
      <vt:lpstr>Drop/Create Foreign Key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2013-05-24T05:31:15Z</dcterms:created>
  <dcterms:modified xsi:type="dcterms:W3CDTF">2013-09-04T18:17:23Z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TC028010599991</vt:lpwstr>
  </property>
</Properties>
</file>