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6" r:id="rId2"/>
    <p:sldId id="257" r:id="rId3"/>
    <p:sldId id="258" r:id="rId4"/>
    <p:sldId id="259" r:id="rId5"/>
    <p:sldId id="309" r:id="rId6"/>
    <p:sldId id="261" r:id="rId7"/>
    <p:sldId id="262" r:id="rId8"/>
    <p:sldId id="260" r:id="rId9"/>
    <p:sldId id="310" r:id="rId10"/>
    <p:sldId id="263" r:id="rId11"/>
    <p:sldId id="264" r:id="rId12"/>
    <p:sldId id="322" r:id="rId13"/>
    <p:sldId id="311" r:id="rId14"/>
    <p:sldId id="312" r:id="rId15"/>
    <p:sldId id="313" r:id="rId16"/>
    <p:sldId id="314" r:id="rId17"/>
    <p:sldId id="315" r:id="rId18"/>
    <p:sldId id="316" r:id="rId19"/>
    <p:sldId id="320" r:id="rId20"/>
    <p:sldId id="317" r:id="rId21"/>
    <p:sldId id="318" r:id="rId22"/>
    <p:sldId id="319" r:id="rId23"/>
    <p:sldId id="321"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94629" autoAdjust="0"/>
  </p:normalViewPr>
  <p:slideViewPr>
    <p:cSldViewPr>
      <p:cViewPr varScale="1">
        <p:scale>
          <a:sx n="97" d="100"/>
          <a:sy n="97" d="100"/>
        </p:scale>
        <p:origin x="-114" y="-22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039E3B-F14C-4CB3-8451-A16D674C6990}" type="datetimeFigureOut">
              <a:rPr lang="en-US" smtClean="0"/>
              <a:t>11/6/2012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FBE326-CA47-4236-BC67-F0B9BCF18777}" type="slidenum">
              <a:rPr lang="en-US" smtClean="0"/>
              <a:t>‹#›</a:t>
            </a:fld>
            <a:endParaRPr lang="en-US"/>
          </a:p>
        </p:txBody>
      </p:sp>
    </p:spTree>
    <p:extLst>
      <p:ext uri="{BB962C8B-B14F-4D97-AF65-F5344CB8AC3E}">
        <p14:creationId xmlns:p14="http://schemas.microsoft.com/office/powerpoint/2010/main" val="449063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method is per</a:t>
            </a:r>
            <a:r>
              <a:rPr lang="en-US" baseline="0" dirty="0" smtClean="0"/>
              <a:t> the 9.2 documentation</a:t>
            </a:r>
            <a:endParaRPr lang="en-US" dirty="0" smtClean="0"/>
          </a:p>
          <a:p>
            <a:endParaRPr lang="en-US" dirty="0"/>
          </a:p>
        </p:txBody>
      </p:sp>
      <p:sp>
        <p:nvSpPr>
          <p:cNvPr id="4" name="Slide Number Placeholder 3"/>
          <p:cNvSpPr>
            <a:spLocks noGrp="1"/>
          </p:cNvSpPr>
          <p:nvPr>
            <p:ph type="sldNum" sz="quarter" idx="10"/>
          </p:nvPr>
        </p:nvSpPr>
        <p:spPr/>
        <p:txBody>
          <a:bodyPr/>
          <a:lstStyle/>
          <a:p>
            <a:fld id="{13FBE326-CA47-4236-BC67-F0B9BCF18777}" type="slidenum">
              <a:rPr lang="en-US" smtClean="0"/>
              <a:t>3</a:t>
            </a:fld>
            <a:endParaRPr lang="en-US"/>
          </a:p>
        </p:txBody>
      </p:sp>
    </p:spTree>
    <p:extLst>
      <p:ext uri="{BB962C8B-B14F-4D97-AF65-F5344CB8AC3E}">
        <p14:creationId xmlns:p14="http://schemas.microsoft.com/office/powerpoint/2010/main" val="21565314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method is per</a:t>
            </a:r>
            <a:r>
              <a:rPr lang="en-US" baseline="0" dirty="0" smtClean="0"/>
              <a:t> the 9.2 documentation</a:t>
            </a:r>
          </a:p>
          <a:p>
            <a:r>
              <a:rPr lang="en-US" baseline="0" dirty="0" smtClean="0"/>
              <a:t>Please note, the dump format creates them in an even longer format.</a:t>
            </a:r>
            <a:endParaRPr lang="en-US" dirty="0"/>
          </a:p>
        </p:txBody>
      </p:sp>
      <p:sp>
        <p:nvSpPr>
          <p:cNvPr id="4" name="Slide Number Placeholder 3"/>
          <p:cNvSpPr>
            <a:spLocks noGrp="1"/>
          </p:cNvSpPr>
          <p:nvPr>
            <p:ph type="sldNum" sz="quarter" idx="10"/>
          </p:nvPr>
        </p:nvSpPr>
        <p:spPr/>
        <p:txBody>
          <a:bodyPr/>
          <a:lstStyle/>
          <a:p>
            <a:fld id="{13FBE326-CA47-4236-BC67-F0B9BCF18777}" type="slidenum">
              <a:rPr lang="en-US" smtClean="0"/>
              <a:t>4</a:t>
            </a:fld>
            <a:endParaRPr lang="en-US"/>
          </a:p>
        </p:txBody>
      </p:sp>
    </p:spTree>
    <p:extLst>
      <p:ext uri="{BB962C8B-B14F-4D97-AF65-F5344CB8AC3E}">
        <p14:creationId xmlns:p14="http://schemas.microsoft.com/office/powerpoint/2010/main" val="2847352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method is per</a:t>
            </a:r>
            <a:r>
              <a:rPr lang="en-US" baseline="0" dirty="0" smtClean="0"/>
              <a:t> the 9.2 documentation</a:t>
            </a:r>
          </a:p>
          <a:p>
            <a:r>
              <a:rPr lang="en-US" baseline="0" dirty="0" smtClean="0"/>
              <a:t>Please note, the dump format creates them </a:t>
            </a:r>
            <a:r>
              <a:rPr lang="en-US" baseline="0" smtClean="0"/>
              <a:t>in an </a:t>
            </a:r>
            <a:r>
              <a:rPr lang="en-US" baseline="0" dirty="0" smtClean="0"/>
              <a:t>even </a:t>
            </a:r>
            <a:r>
              <a:rPr lang="en-US" baseline="0" smtClean="0"/>
              <a:t>longer format.</a:t>
            </a:r>
            <a:endParaRPr lang="en-US" dirty="0"/>
          </a:p>
        </p:txBody>
      </p:sp>
      <p:sp>
        <p:nvSpPr>
          <p:cNvPr id="4" name="Slide Number Placeholder 3"/>
          <p:cNvSpPr>
            <a:spLocks noGrp="1"/>
          </p:cNvSpPr>
          <p:nvPr>
            <p:ph type="sldNum" sz="quarter" idx="10"/>
          </p:nvPr>
        </p:nvSpPr>
        <p:spPr/>
        <p:txBody>
          <a:bodyPr/>
          <a:lstStyle/>
          <a:p>
            <a:fld id="{13FBE326-CA47-4236-BC67-F0B9BCF18777}" type="slidenum">
              <a:rPr lang="en-US" smtClean="0"/>
              <a:t>5</a:t>
            </a:fld>
            <a:endParaRPr lang="en-US"/>
          </a:p>
        </p:txBody>
      </p:sp>
    </p:spTree>
    <p:extLst>
      <p:ext uri="{BB962C8B-B14F-4D97-AF65-F5344CB8AC3E}">
        <p14:creationId xmlns:p14="http://schemas.microsoft.com/office/powerpoint/2010/main" val="2847352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per the 9.2 documentation</a:t>
            </a:r>
            <a:endParaRPr lang="en-US" dirty="0"/>
          </a:p>
        </p:txBody>
      </p:sp>
      <p:sp>
        <p:nvSpPr>
          <p:cNvPr id="4" name="Slide Number Placeholder 3"/>
          <p:cNvSpPr>
            <a:spLocks noGrp="1"/>
          </p:cNvSpPr>
          <p:nvPr>
            <p:ph type="sldNum" sz="quarter" idx="10"/>
          </p:nvPr>
        </p:nvSpPr>
        <p:spPr/>
        <p:txBody>
          <a:bodyPr/>
          <a:lstStyle/>
          <a:p>
            <a:fld id="{13FBE326-CA47-4236-BC67-F0B9BCF18777}" type="slidenum">
              <a:rPr lang="en-US" smtClean="0"/>
              <a:t>6</a:t>
            </a:fld>
            <a:endParaRPr lang="en-US"/>
          </a:p>
        </p:txBody>
      </p:sp>
    </p:spTree>
    <p:extLst>
      <p:ext uri="{BB962C8B-B14F-4D97-AF65-F5344CB8AC3E}">
        <p14:creationId xmlns:p14="http://schemas.microsoft.com/office/powerpoint/2010/main" val="16412520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Reference Slide 6 </a:t>
            </a:r>
            <a:r>
              <a:rPr lang="en-US" smtClean="0"/>
              <a:t>for the docs.</a:t>
            </a:r>
            <a:endParaRPr lang="en-US"/>
          </a:p>
        </p:txBody>
      </p:sp>
      <p:sp>
        <p:nvSpPr>
          <p:cNvPr id="4" name="Slide Number Placeholder 3"/>
          <p:cNvSpPr>
            <a:spLocks noGrp="1"/>
          </p:cNvSpPr>
          <p:nvPr>
            <p:ph type="sldNum" sz="quarter" idx="10"/>
          </p:nvPr>
        </p:nvSpPr>
        <p:spPr/>
        <p:txBody>
          <a:bodyPr/>
          <a:lstStyle/>
          <a:p>
            <a:fld id="{13FBE326-CA47-4236-BC67-F0B9BCF18777}" type="slidenum">
              <a:rPr lang="en-US" smtClean="0"/>
              <a:t>9</a:t>
            </a:fld>
            <a:endParaRPr lang="en-US"/>
          </a:p>
        </p:txBody>
      </p:sp>
    </p:spTree>
    <p:extLst>
      <p:ext uri="{BB962C8B-B14F-4D97-AF65-F5344CB8AC3E}">
        <p14:creationId xmlns:p14="http://schemas.microsoft.com/office/powerpoint/2010/main" val="3474730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Reference Slide 6 for the docs.</a:t>
            </a:r>
            <a:endParaRPr lang="en-US" dirty="0"/>
          </a:p>
        </p:txBody>
      </p:sp>
      <p:sp>
        <p:nvSpPr>
          <p:cNvPr id="4" name="Slide Number Placeholder 3"/>
          <p:cNvSpPr>
            <a:spLocks noGrp="1"/>
          </p:cNvSpPr>
          <p:nvPr>
            <p:ph type="sldNum" sz="quarter" idx="10"/>
          </p:nvPr>
        </p:nvSpPr>
        <p:spPr/>
        <p:txBody>
          <a:bodyPr/>
          <a:lstStyle/>
          <a:p>
            <a:fld id="{13FBE326-CA47-4236-BC67-F0B9BCF18777}" type="slidenum">
              <a:rPr lang="en-US" smtClean="0"/>
              <a:t>10</a:t>
            </a:fld>
            <a:endParaRPr lang="en-US"/>
          </a:p>
        </p:txBody>
      </p:sp>
    </p:spTree>
    <p:extLst>
      <p:ext uri="{BB962C8B-B14F-4D97-AF65-F5344CB8AC3E}">
        <p14:creationId xmlns:p14="http://schemas.microsoft.com/office/powerpoint/2010/main" val="34747307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0C26359F-62D6-42D1-949C-AA54609A4DF2}" type="datetimeFigureOut">
              <a:rPr lang="en-US" smtClean="0"/>
              <a:t>11/6/2012</a:t>
            </a:fld>
            <a:endParaRPr lang="en-US"/>
          </a:p>
        </p:txBody>
      </p:sp>
      <p:sp>
        <p:nvSpPr>
          <p:cNvPr id="16" name="Slide Number Placeholder 15"/>
          <p:cNvSpPr>
            <a:spLocks noGrp="1"/>
          </p:cNvSpPr>
          <p:nvPr>
            <p:ph type="sldNum" sz="quarter" idx="11"/>
          </p:nvPr>
        </p:nvSpPr>
        <p:spPr/>
        <p:txBody>
          <a:bodyPr/>
          <a:lstStyle/>
          <a:p>
            <a:fld id="{4631B8ED-0AFF-46E0-A900-59C891508340}"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0C26359F-62D6-42D1-949C-AA54609A4DF2}" type="datetimeFigureOut">
              <a:rPr lang="en-US" smtClean="0"/>
              <a:t>11/6/2012</a:t>
            </a:fld>
            <a:endParaRPr lang="en-US"/>
          </a:p>
        </p:txBody>
      </p:sp>
      <p:sp>
        <p:nvSpPr>
          <p:cNvPr id="15" name="Slide Number Placeholder 14"/>
          <p:cNvSpPr>
            <a:spLocks noGrp="1"/>
          </p:cNvSpPr>
          <p:nvPr>
            <p:ph type="sldNum" sz="quarter" idx="15"/>
          </p:nvPr>
        </p:nvSpPr>
        <p:spPr/>
        <p:txBody>
          <a:bodyPr/>
          <a:lstStyle>
            <a:lvl1pPr algn="ctr">
              <a:defRPr/>
            </a:lvl1pPr>
          </a:lstStyle>
          <a:p>
            <a:fld id="{4631B8ED-0AFF-46E0-A900-59C891508340}" type="slidenum">
              <a:rPr lang="en-US" smtClean="0"/>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0C26359F-62D6-42D1-949C-AA54609A4DF2}" type="datetimeFigureOut">
              <a:rPr lang="en-US" smtClean="0"/>
              <a:t>11/6/2012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31B8ED-0AFF-46E0-A900-59C891508340}" type="slidenum">
              <a:rPr lang="en-US" smtClean="0"/>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0C26359F-62D6-42D1-949C-AA54609A4DF2}" type="datetimeFigureOut">
              <a:rPr lang="en-US" smtClean="0"/>
              <a:t>11/6/2012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31B8ED-0AFF-46E0-A900-59C891508340}"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4631B8ED-0AFF-46E0-A900-59C891508340}" type="slidenum">
              <a:rPr lang="en-US" smtClean="0"/>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0C26359F-62D6-42D1-949C-AA54609A4DF2}" type="datetimeFigureOut">
              <a:rPr lang="en-US" smtClean="0"/>
              <a:t>11/6/2012</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C26359F-62D6-42D1-949C-AA54609A4DF2}" type="datetimeFigureOut">
              <a:rPr lang="en-US" smtClean="0"/>
              <a:t>11/6/2012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31B8ED-0AFF-46E0-A900-59C891508340}"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26359F-62D6-42D1-949C-AA54609A4DF2}" type="datetimeFigureOut">
              <a:rPr lang="en-US" smtClean="0"/>
              <a:t>11/6/2012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31B8ED-0AFF-46E0-A900-59C89150834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0C26359F-62D6-42D1-949C-AA54609A4DF2}" type="datetimeFigureOut">
              <a:rPr lang="en-US" smtClean="0"/>
              <a:t>11/6/2012</a:t>
            </a:fld>
            <a:endParaRPr lang="en-US"/>
          </a:p>
        </p:txBody>
      </p:sp>
      <p:sp>
        <p:nvSpPr>
          <p:cNvPr id="9" name="Slide Number Placeholder 8"/>
          <p:cNvSpPr>
            <a:spLocks noGrp="1"/>
          </p:cNvSpPr>
          <p:nvPr>
            <p:ph type="sldNum" sz="quarter" idx="15"/>
          </p:nvPr>
        </p:nvSpPr>
        <p:spPr/>
        <p:txBody>
          <a:bodyPr/>
          <a:lstStyle/>
          <a:p>
            <a:fld id="{4631B8ED-0AFF-46E0-A900-59C891508340}" type="slidenum">
              <a:rPr lang="en-US" smtClean="0"/>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0C26359F-62D6-42D1-949C-AA54609A4DF2}" type="datetimeFigureOut">
              <a:rPr lang="en-US" smtClean="0"/>
              <a:t>11/6/2012</a:t>
            </a:fld>
            <a:endParaRPr lang="en-US"/>
          </a:p>
        </p:txBody>
      </p:sp>
      <p:sp>
        <p:nvSpPr>
          <p:cNvPr id="9" name="Slide Number Placeholder 8"/>
          <p:cNvSpPr>
            <a:spLocks noGrp="1"/>
          </p:cNvSpPr>
          <p:nvPr>
            <p:ph type="sldNum" sz="quarter" idx="11"/>
          </p:nvPr>
        </p:nvSpPr>
        <p:spPr/>
        <p:txBody>
          <a:bodyPr/>
          <a:lstStyle/>
          <a:p>
            <a:fld id="{4631B8ED-0AFF-46E0-A900-59C891508340}"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C26359F-62D6-42D1-949C-AA54609A4DF2}" type="datetimeFigureOut">
              <a:rPr lang="en-US" smtClean="0"/>
              <a:t>11/6/2012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31B8ED-0AFF-46E0-A900-59C89150834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C26359F-62D6-42D1-949C-AA54609A4DF2}" type="datetimeFigureOut">
              <a:rPr lang="en-US" smtClean="0"/>
              <a:t>11/6/2012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31B8ED-0AFF-46E0-A900-59C89150834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0C26359F-62D6-42D1-949C-AA54609A4DF2}" type="datetimeFigureOut">
              <a:rPr lang="en-US" smtClean="0"/>
              <a:t>11/6/2012</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4631B8ED-0AFF-46E0-A900-59C891508340}" type="slidenum">
              <a:rPr lang="en-US" smtClean="0"/>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12000"/>
                <a:satMod val="240000"/>
              </a:schemeClr>
              <a:schemeClr val="bg2">
                <a:tint val="65000"/>
              </a:schemeClr>
            </a:duotone>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3699804"/>
            <a:ext cx="8305800" cy="1481796"/>
          </a:xfrm>
        </p:spPr>
        <p:txBody>
          <a:bodyPr/>
          <a:lstStyle/>
          <a:p>
            <a:r>
              <a:rPr lang="en-US" dirty="0" smtClean="0"/>
              <a:t>By: Lloyd Albin</a:t>
            </a:r>
          </a:p>
          <a:p>
            <a:r>
              <a:rPr lang="en-US" dirty="0" smtClean="0"/>
              <a:t>11/6/2012</a:t>
            </a:r>
            <a:endParaRPr lang="en-US" dirty="0"/>
          </a:p>
        </p:txBody>
      </p:sp>
      <p:sp>
        <p:nvSpPr>
          <p:cNvPr id="2" name="Title 1"/>
          <p:cNvSpPr>
            <a:spLocks noGrp="1"/>
          </p:cNvSpPr>
          <p:nvPr>
            <p:ph type="ctrTitle"/>
          </p:nvPr>
        </p:nvSpPr>
        <p:spPr/>
        <p:txBody>
          <a:bodyPr/>
          <a:lstStyle/>
          <a:p>
            <a:r>
              <a:rPr lang="en-US" dirty="0" smtClean="0"/>
              <a:t>Serial versus Serial</a:t>
            </a:r>
            <a:br>
              <a:rPr lang="en-US" dirty="0" smtClean="0"/>
            </a:br>
            <a:r>
              <a:rPr lang="en-US" sz="2400" dirty="0" smtClean="0"/>
              <a:t>What they don’t tell you about</a:t>
            </a:r>
            <a:br>
              <a:rPr lang="en-US" sz="2400" dirty="0" smtClean="0"/>
            </a:br>
            <a:r>
              <a:rPr lang="en-US" sz="2400" dirty="0" smtClean="0"/>
              <a:t>referential integrity and serials.</a:t>
            </a:r>
            <a:endParaRPr lang="en-US" sz="2400" dirty="0"/>
          </a:p>
        </p:txBody>
      </p:sp>
      <p:grpSp>
        <p:nvGrpSpPr>
          <p:cNvPr id="8" name="Group 7"/>
          <p:cNvGrpSpPr/>
          <p:nvPr/>
        </p:nvGrpSpPr>
        <p:grpSpPr>
          <a:xfrm>
            <a:off x="5715000" y="533400"/>
            <a:ext cx="2971800" cy="1143000"/>
            <a:chOff x="2133600" y="762000"/>
            <a:chExt cx="2971800" cy="1143000"/>
          </a:xfrm>
        </p:grpSpPr>
        <p:sp>
          <p:nvSpPr>
            <p:cNvPr id="7" name="Rounded Rectangle 6"/>
            <p:cNvSpPr/>
            <p:nvPr/>
          </p:nvSpPr>
          <p:spPr>
            <a:xfrm>
              <a:off x="2133600" y="762000"/>
              <a:ext cx="2971800" cy="11430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4087" y="923925"/>
              <a:ext cx="2790825" cy="819150"/>
            </a:xfrm>
            <a:prstGeom prst="rect">
              <a:avLst/>
            </a:prstGeom>
          </p:spPr>
        </p:pic>
      </p:grpSp>
      <p:grpSp>
        <p:nvGrpSpPr>
          <p:cNvPr id="9" name="Group 8"/>
          <p:cNvGrpSpPr/>
          <p:nvPr/>
        </p:nvGrpSpPr>
        <p:grpSpPr>
          <a:xfrm>
            <a:off x="533400" y="457201"/>
            <a:ext cx="2971800" cy="1143000"/>
            <a:chOff x="685800" y="523875"/>
            <a:chExt cx="2971800" cy="1143000"/>
          </a:xfrm>
        </p:grpSpPr>
        <p:sp>
          <p:nvSpPr>
            <p:cNvPr id="11" name="Rounded Rectangle 10"/>
            <p:cNvSpPr/>
            <p:nvPr/>
          </p:nvSpPr>
          <p:spPr>
            <a:xfrm>
              <a:off x="685800" y="523875"/>
              <a:ext cx="2971800" cy="11430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6652" t="28521" r="2849" b="6156"/>
            <a:stretch/>
          </p:blipFill>
          <p:spPr bwMode="auto">
            <a:xfrm>
              <a:off x="762000" y="585663"/>
              <a:ext cx="2835815" cy="1014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6956806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smtClean="0"/>
              <a:t>Serials are really integers that have a sequence attached to provide the capability to have a auto incrementing integer.</a:t>
            </a:r>
          </a:p>
          <a:p>
            <a:pPr marL="0" indent="0">
              <a:buNone/>
            </a:pPr>
            <a:endParaRPr lang="en-US" dirty="0"/>
          </a:p>
          <a:p>
            <a:pPr marL="0" indent="0">
              <a:buNone/>
            </a:pPr>
            <a:r>
              <a:rPr lang="en-US" dirty="0" smtClean="0"/>
              <a:t>There are three sizes of serials:</a:t>
            </a:r>
          </a:p>
          <a:p>
            <a:pPr marL="0" indent="0">
              <a:buNone/>
            </a:pPr>
            <a:endParaRPr lang="en-US" dirty="0"/>
          </a:p>
          <a:p>
            <a:pPr marL="0" indent="0">
              <a:buNone/>
            </a:pPr>
            <a:endParaRPr lang="en-US" dirty="0"/>
          </a:p>
        </p:txBody>
      </p:sp>
      <p:sp>
        <p:nvSpPr>
          <p:cNvPr id="3" name="Title 2"/>
          <p:cNvSpPr>
            <a:spLocks noGrp="1"/>
          </p:cNvSpPr>
          <p:nvPr>
            <p:ph type="title"/>
          </p:nvPr>
        </p:nvSpPr>
        <p:spPr/>
        <p:txBody>
          <a:bodyPr/>
          <a:lstStyle/>
          <a:p>
            <a:r>
              <a:rPr lang="en-US" dirty="0" smtClean="0"/>
              <a:t>Serials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072004881"/>
              </p:ext>
            </p:extLst>
          </p:nvPr>
        </p:nvGraphicFramePr>
        <p:xfrm>
          <a:off x="533400" y="4038600"/>
          <a:ext cx="8001000" cy="1483360"/>
        </p:xfrm>
        <a:graphic>
          <a:graphicData uri="http://schemas.openxmlformats.org/drawingml/2006/table">
            <a:tbl>
              <a:tblPr firstRow="1" bandRow="1">
                <a:tableStyleId>{5C22544A-7EE6-4342-B048-85BDC9FD1C3A}</a:tableStyleId>
              </a:tblPr>
              <a:tblGrid>
                <a:gridCol w="1905000"/>
                <a:gridCol w="2438400"/>
                <a:gridCol w="3657600"/>
              </a:tblGrid>
              <a:tr h="370840">
                <a:tc>
                  <a:txBody>
                    <a:bodyPr/>
                    <a:lstStyle/>
                    <a:p>
                      <a:r>
                        <a:rPr lang="en-US" dirty="0" smtClean="0"/>
                        <a:t>Name</a:t>
                      </a:r>
                      <a:endParaRPr lang="en-US" dirty="0"/>
                    </a:p>
                  </a:txBody>
                  <a:tcPr/>
                </a:tc>
                <a:tc>
                  <a:txBody>
                    <a:bodyPr/>
                    <a:lstStyle/>
                    <a:p>
                      <a:r>
                        <a:rPr lang="en-US" dirty="0" smtClean="0"/>
                        <a:t>Storage Size</a:t>
                      </a:r>
                      <a:endParaRPr lang="en-US" dirty="0"/>
                    </a:p>
                  </a:txBody>
                  <a:tcPr/>
                </a:tc>
                <a:tc>
                  <a:txBody>
                    <a:bodyPr/>
                    <a:lstStyle/>
                    <a:p>
                      <a:r>
                        <a:rPr lang="en-US" dirty="0" smtClean="0"/>
                        <a:t>Range</a:t>
                      </a:r>
                      <a:endParaRPr lang="en-US" dirty="0"/>
                    </a:p>
                  </a:txBody>
                  <a:tcPr/>
                </a:tc>
              </a:tr>
              <a:tr h="370840">
                <a:tc>
                  <a:txBody>
                    <a:bodyPr/>
                    <a:lstStyle/>
                    <a:p>
                      <a:r>
                        <a:rPr lang="en-US" dirty="0" err="1" smtClean="0"/>
                        <a:t>smallserial</a:t>
                      </a:r>
                      <a:endParaRPr lang="en-US" dirty="0"/>
                    </a:p>
                  </a:txBody>
                  <a:tcPr/>
                </a:tc>
                <a:tc>
                  <a:txBody>
                    <a:bodyPr/>
                    <a:lstStyle/>
                    <a:p>
                      <a:r>
                        <a:rPr lang="en-US" dirty="0" smtClean="0"/>
                        <a:t>2 bytes</a:t>
                      </a:r>
                      <a:endParaRPr lang="en-US" dirty="0"/>
                    </a:p>
                  </a:txBody>
                  <a:tcPr/>
                </a:tc>
                <a:tc>
                  <a:txBody>
                    <a:bodyPr/>
                    <a:lstStyle/>
                    <a:p>
                      <a:r>
                        <a:rPr lang="en-US" dirty="0" smtClean="0"/>
                        <a:t>1 to 32,767</a:t>
                      </a:r>
                      <a:endParaRPr lang="en-US" dirty="0"/>
                    </a:p>
                  </a:txBody>
                  <a:tcPr/>
                </a:tc>
              </a:tr>
              <a:tr h="370840">
                <a:tc>
                  <a:txBody>
                    <a:bodyPr/>
                    <a:lstStyle/>
                    <a:p>
                      <a:r>
                        <a:rPr lang="en-US" dirty="0" smtClean="0"/>
                        <a:t>serial</a:t>
                      </a:r>
                      <a:endParaRPr lang="en-US" dirty="0"/>
                    </a:p>
                  </a:txBody>
                  <a:tcPr/>
                </a:tc>
                <a:tc>
                  <a:txBody>
                    <a:bodyPr/>
                    <a:lstStyle/>
                    <a:p>
                      <a:r>
                        <a:rPr lang="en-US" dirty="0" smtClean="0"/>
                        <a:t>4 bytes</a:t>
                      </a:r>
                      <a:endParaRPr lang="en-US" dirty="0"/>
                    </a:p>
                  </a:txBody>
                  <a:tcPr/>
                </a:tc>
                <a:tc>
                  <a:txBody>
                    <a:bodyPr/>
                    <a:lstStyle/>
                    <a:p>
                      <a:r>
                        <a:rPr lang="en-US" dirty="0" smtClean="0"/>
                        <a:t>1 to 2,147,483,647</a:t>
                      </a:r>
                      <a:endParaRPr lang="en-US" dirty="0"/>
                    </a:p>
                  </a:txBody>
                  <a:tcPr/>
                </a:tc>
              </a:tr>
              <a:tr h="370840">
                <a:tc>
                  <a:txBody>
                    <a:bodyPr/>
                    <a:lstStyle/>
                    <a:p>
                      <a:r>
                        <a:rPr lang="en-US" dirty="0" err="1" smtClean="0"/>
                        <a:t>bigserial</a:t>
                      </a:r>
                      <a:endParaRPr lang="en-US" dirty="0"/>
                    </a:p>
                  </a:txBody>
                  <a:tcPr/>
                </a:tc>
                <a:tc>
                  <a:txBody>
                    <a:bodyPr/>
                    <a:lstStyle/>
                    <a:p>
                      <a:r>
                        <a:rPr lang="en-US" dirty="0" smtClean="0"/>
                        <a:t>8 bytes</a:t>
                      </a:r>
                      <a:endParaRPr lang="en-US" dirty="0"/>
                    </a:p>
                  </a:txBody>
                  <a:tcPr/>
                </a:tc>
                <a:tc>
                  <a:txBody>
                    <a:bodyPr/>
                    <a:lstStyle/>
                    <a:p>
                      <a:r>
                        <a:rPr lang="en-US" dirty="0" smtClean="0"/>
                        <a:t>1 to 9,223,372,036,854,775,807</a:t>
                      </a:r>
                      <a:endParaRPr lang="en-US" dirty="0"/>
                    </a:p>
                  </a:txBody>
                  <a:tcPr/>
                </a:tc>
              </a:tr>
            </a:tbl>
          </a:graphicData>
        </a:graphic>
      </p:graphicFrame>
    </p:spTree>
    <p:extLst>
      <p:ext uri="{BB962C8B-B14F-4D97-AF65-F5344CB8AC3E}">
        <p14:creationId xmlns:p14="http://schemas.microsoft.com/office/powerpoint/2010/main" val="30072822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0" indent="0">
              <a:buNone/>
            </a:pPr>
            <a:r>
              <a:rPr lang="en-US" dirty="0" smtClean="0"/>
              <a:t>The simplest way to create a serial is to use the serial type.</a:t>
            </a:r>
          </a:p>
          <a:p>
            <a:pPr marL="0" indent="0">
              <a:buNone/>
            </a:pPr>
            <a:endParaRPr lang="en-US" dirty="0" smtClean="0"/>
          </a:p>
          <a:p>
            <a:pPr marL="0" indent="0">
              <a:buNone/>
            </a:pPr>
            <a:r>
              <a:rPr lang="en-US" dirty="0" smtClean="0">
                <a:latin typeface="Arial Narrow" pitchFamily="34" charset="0"/>
              </a:rPr>
              <a:t>CREATE </a:t>
            </a:r>
            <a:r>
              <a:rPr lang="en-US" dirty="0">
                <a:latin typeface="Arial Narrow" pitchFamily="34" charset="0"/>
              </a:rPr>
              <a:t>TABLE </a:t>
            </a:r>
            <a:r>
              <a:rPr lang="en-US" dirty="0" err="1" smtClean="0">
                <a:latin typeface="Arial Narrow" pitchFamily="34" charset="0"/>
              </a:rPr>
              <a:t>tablename</a:t>
            </a:r>
            <a:r>
              <a:rPr lang="en-US" dirty="0" smtClean="0">
                <a:latin typeface="Arial Narrow" pitchFamily="34" charset="0"/>
              </a:rPr>
              <a:t> (</a:t>
            </a:r>
          </a:p>
          <a:p>
            <a:pPr marL="0" indent="0">
              <a:buNone/>
            </a:pPr>
            <a:r>
              <a:rPr lang="en-US" dirty="0" smtClean="0">
                <a:latin typeface="Arial Narrow" pitchFamily="34" charset="0"/>
              </a:rPr>
              <a:t>	</a:t>
            </a:r>
            <a:r>
              <a:rPr lang="en-US" dirty="0" err="1" smtClean="0">
                <a:latin typeface="Arial Narrow" pitchFamily="34" charset="0"/>
              </a:rPr>
              <a:t>colname</a:t>
            </a:r>
            <a:r>
              <a:rPr lang="en-US" dirty="0" smtClean="0">
                <a:latin typeface="Arial Narrow" pitchFamily="34" charset="0"/>
              </a:rPr>
              <a:t> SERIAL</a:t>
            </a:r>
          </a:p>
          <a:p>
            <a:pPr marL="0" indent="0">
              <a:buNone/>
            </a:pPr>
            <a:r>
              <a:rPr lang="en-US" dirty="0" smtClean="0">
                <a:latin typeface="Arial Narrow" pitchFamily="34" charset="0"/>
              </a:rPr>
              <a:t>);</a:t>
            </a:r>
          </a:p>
          <a:p>
            <a:pPr marL="0" indent="0">
              <a:buNone/>
            </a:pPr>
            <a:endParaRPr lang="en-US" dirty="0">
              <a:latin typeface="Arial Narrow" pitchFamily="34" charset="0"/>
            </a:endParaRPr>
          </a:p>
          <a:p>
            <a:pPr marL="0" indent="0">
              <a:buNone/>
            </a:pPr>
            <a:r>
              <a:rPr lang="en-US" dirty="0" smtClean="0"/>
              <a:t>Using the serial type will cause this notice to show up.</a:t>
            </a:r>
          </a:p>
          <a:p>
            <a:pPr marL="0" indent="0">
              <a:buNone/>
            </a:pPr>
            <a:endParaRPr lang="en-US" dirty="0" smtClean="0"/>
          </a:p>
          <a:p>
            <a:pPr marL="0" indent="0">
              <a:buNone/>
            </a:pPr>
            <a:r>
              <a:rPr lang="en-US" dirty="0">
                <a:latin typeface="Arial Narrow" pitchFamily="34" charset="0"/>
              </a:rPr>
              <a:t>NOTICE:  CREATE TABLE will create implicit sequence "</a:t>
            </a:r>
            <a:r>
              <a:rPr lang="en-US" dirty="0" err="1" smtClean="0">
                <a:latin typeface="Arial Narrow" pitchFamily="34" charset="0"/>
              </a:rPr>
              <a:t>tablename_colname_seq</a:t>
            </a:r>
            <a:r>
              <a:rPr lang="en-US" dirty="0">
                <a:latin typeface="Arial Narrow" pitchFamily="34" charset="0"/>
              </a:rPr>
              <a:t>" for serial column "</a:t>
            </a:r>
            <a:r>
              <a:rPr lang="en-US" dirty="0" err="1" smtClean="0">
                <a:latin typeface="Arial Narrow" pitchFamily="34" charset="0"/>
              </a:rPr>
              <a:t>tablename.colname</a:t>
            </a:r>
            <a:r>
              <a:rPr lang="en-US" dirty="0" smtClean="0">
                <a:latin typeface="Arial Narrow" pitchFamily="34" charset="0"/>
              </a:rPr>
              <a:t>"</a:t>
            </a:r>
          </a:p>
        </p:txBody>
      </p:sp>
      <p:sp>
        <p:nvSpPr>
          <p:cNvPr id="3" name="Title 2"/>
          <p:cNvSpPr>
            <a:spLocks noGrp="1"/>
          </p:cNvSpPr>
          <p:nvPr>
            <p:ph type="title"/>
          </p:nvPr>
        </p:nvSpPr>
        <p:spPr/>
        <p:txBody>
          <a:bodyPr>
            <a:normAutofit/>
          </a:bodyPr>
          <a:lstStyle/>
          <a:p>
            <a:r>
              <a:rPr lang="en-US" dirty="0" smtClean="0"/>
              <a:t>Creating a Serial (Short Method)</a:t>
            </a:r>
            <a:endParaRPr lang="en-US" dirty="0"/>
          </a:p>
        </p:txBody>
      </p:sp>
    </p:spTree>
    <p:extLst>
      <p:ext uri="{BB962C8B-B14F-4D97-AF65-F5344CB8AC3E}">
        <p14:creationId xmlns:p14="http://schemas.microsoft.com/office/powerpoint/2010/main" val="5115717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5334000"/>
          </a:xfrm>
        </p:spPr>
        <p:txBody>
          <a:bodyPr>
            <a:normAutofit lnSpcReduction="10000"/>
          </a:bodyPr>
          <a:lstStyle/>
          <a:p>
            <a:pPr marL="0" indent="0">
              <a:buNone/>
            </a:pPr>
            <a:r>
              <a:rPr lang="en-US" dirty="0" smtClean="0"/>
              <a:t>The notice </a:t>
            </a:r>
            <a:r>
              <a:rPr lang="en-US" dirty="0"/>
              <a:t>can be avoided by creating a serial the long </a:t>
            </a:r>
            <a:r>
              <a:rPr lang="en-US" dirty="0" smtClean="0"/>
              <a:t>method.</a:t>
            </a:r>
            <a:endParaRPr lang="en-US" dirty="0"/>
          </a:p>
          <a:p>
            <a:pPr marL="0" indent="0">
              <a:buNone/>
            </a:pPr>
            <a:endParaRPr lang="en-US" dirty="0">
              <a:latin typeface="Arial Narrow" pitchFamily="34" charset="0"/>
            </a:endParaRPr>
          </a:p>
          <a:p>
            <a:pPr marL="0" indent="0">
              <a:buNone/>
            </a:pPr>
            <a:r>
              <a:rPr lang="en-US" dirty="0">
                <a:latin typeface="Arial Narrow" pitchFamily="34" charset="0"/>
              </a:rPr>
              <a:t>CREATE SEQUENCE </a:t>
            </a:r>
            <a:r>
              <a:rPr lang="en-US" dirty="0" err="1">
                <a:latin typeface="Arial Narrow" pitchFamily="34" charset="0"/>
              </a:rPr>
              <a:t>tablename_colname_seq</a:t>
            </a:r>
            <a:r>
              <a:rPr lang="en-US" dirty="0">
                <a:latin typeface="Arial Narrow" pitchFamily="34" charset="0"/>
              </a:rPr>
              <a:t>;</a:t>
            </a:r>
          </a:p>
          <a:p>
            <a:pPr marL="0" indent="0">
              <a:buNone/>
            </a:pPr>
            <a:endParaRPr lang="en-US" dirty="0" smtClean="0">
              <a:latin typeface="Arial Narrow" pitchFamily="34" charset="0"/>
            </a:endParaRPr>
          </a:p>
          <a:p>
            <a:pPr marL="0" indent="0">
              <a:buNone/>
            </a:pPr>
            <a:r>
              <a:rPr lang="en-US" dirty="0" smtClean="0">
                <a:latin typeface="Arial Narrow" pitchFamily="34" charset="0"/>
              </a:rPr>
              <a:t>CREATE </a:t>
            </a:r>
            <a:r>
              <a:rPr lang="en-US" dirty="0">
                <a:latin typeface="Arial Narrow" pitchFamily="34" charset="0"/>
              </a:rPr>
              <a:t>TABLE </a:t>
            </a:r>
            <a:r>
              <a:rPr lang="en-US" dirty="0" err="1">
                <a:latin typeface="Arial Narrow" pitchFamily="34" charset="0"/>
              </a:rPr>
              <a:t>tablename</a:t>
            </a:r>
            <a:r>
              <a:rPr lang="en-US" dirty="0">
                <a:latin typeface="Arial Narrow" pitchFamily="34" charset="0"/>
              </a:rPr>
              <a:t> (</a:t>
            </a:r>
          </a:p>
          <a:p>
            <a:pPr marL="0" indent="0">
              <a:buNone/>
            </a:pPr>
            <a:r>
              <a:rPr lang="en-US" dirty="0">
                <a:latin typeface="Arial Narrow" pitchFamily="34" charset="0"/>
              </a:rPr>
              <a:t>    </a:t>
            </a:r>
            <a:r>
              <a:rPr lang="en-US" dirty="0" err="1">
                <a:latin typeface="Arial Narrow" pitchFamily="34" charset="0"/>
              </a:rPr>
              <a:t>colname</a:t>
            </a:r>
            <a:r>
              <a:rPr lang="en-US" dirty="0">
                <a:latin typeface="Arial Narrow" pitchFamily="34" charset="0"/>
              </a:rPr>
              <a:t> integer NOT </a:t>
            </a:r>
            <a:r>
              <a:rPr lang="en-US" dirty="0" smtClean="0">
                <a:latin typeface="Arial Narrow" pitchFamily="34" charset="0"/>
              </a:rPr>
              <a:t>NULL</a:t>
            </a:r>
          </a:p>
          <a:p>
            <a:pPr marL="0" indent="0">
              <a:buNone/>
            </a:pPr>
            <a:r>
              <a:rPr lang="en-US" dirty="0">
                <a:latin typeface="Arial Narrow" pitchFamily="34" charset="0"/>
              </a:rPr>
              <a:t> </a:t>
            </a:r>
            <a:r>
              <a:rPr lang="en-US" dirty="0" smtClean="0">
                <a:latin typeface="Arial Narrow" pitchFamily="34" charset="0"/>
              </a:rPr>
              <a:t>   DEFAULT </a:t>
            </a:r>
            <a:r>
              <a:rPr lang="en-US" dirty="0" err="1">
                <a:latin typeface="Arial Narrow" pitchFamily="34" charset="0"/>
              </a:rPr>
              <a:t>nextval</a:t>
            </a:r>
            <a:r>
              <a:rPr lang="en-US" dirty="0">
                <a:latin typeface="Arial Narrow" pitchFamily="34" charset="0"/>
              </a:rPr>
              <a:t>('</a:t>
            </a:r>
            <a:r>
              <a:rPr lang="en-US" dirty="0" err="1">
                <a:latin typeface="Arial Narrow" pitchFamily="34" charset="0"/>
              </a:rPr>
              <a:t>tablename_colname_seq</a:t>
            </a:r>
            <a:r>
              <a:rPr lang="en-US" dirty="0">
                <a:latin typeface="Arial Narrow" pitchFamily="34" charset="0"/>
              </a:rPr>
              <a:t>')</a:t>
            </a:r>
          </a:p>
          <a:p>
            <a:pPr marL="0" indent="0">
              <a:buNone/>
            </a:pPr>
            <a:r>
              <a:rPr lang="en-US" dirty="0">
                <a:latin typeface="Arial Narrow" pitchFamily="34" charset="0"/>
              </a:rPr>
              <a:t>);</a:t>
            </a:r>
          </a:p>
          <a:p>
            <a:pPr marL="0" indent="0">
              <a:buNone/>
            </a:pPr>
            <a:endParaRPr lang="en-US" dirty="0" smtClean="0">
              <a:latin typeface="Arial Narrow" pitchFamily="34" charset="0"/>
            </a:endParaRPr>
          </a:p>
          <a:p>
            <a:pPr marL="0" indent="0">
              <a:buNone/>
            </a:pPr>
            <a:r>
              <a:rPr lang="en-US" dirty="0" smtClean="0">
                <a:latin typeface="Arial Narrow" pitchFamily="34" charset="0"/>
              </a:rPr>
              <a:t>ALTER </a:t>
            </a:r>
            <a:r>
              <a:rPr lang="en-US" dirty="0">
                <a:latin typeface="Arial Narrow" pitchFamily="34" charset="0"/>
              </a:rPr>
              <a:t>SEQUENCE </a:t>
            </a:r>
            <a:r>
              <a:rPr lang="en-US" dirty="0" err="1" smtClean="0">
                <a:latin typeface="Arial Narrow" pitchFamily="34" charset="0"/>
              </a:rPr>
              <a:t>tablename_colname_seq</a:t>
            </a:r>
            <a:endParaRPr lang="en-US" dirty="0" smtClean="0">
              <a:latin typeface="Arial Narrow" pitchFamily="34" charset="0"/>
            </a:endParaRPr>
          </a:p>
          <a:p>
            <a:pPr marL="0" indent="0">
              <a:buNone/>
            </a:pPr>
            <a:r>
              <a:rPr lang="en-US" dirty="0">
                <a:latin typeface="Arial Narrow" pitchFamily="34" charset="0"/>
              </a:rPr>
              <a:t> </a:t>
            </a:r>
            <a:r>
              <a:rPr lang="en-US" dirty="0" smtClean="0">
                <a:latin typeface="Arial Narrow" pitchFamily="34" charset="0"/>
              </a:rPr>
              <a:t>    OWNED </a:t>
            </a:r>
            <a:r>
              <a:rPr lang="en-US" dirty="0">
                <a:latin typeface="Arial Narrow" pitchFamily="34" charset="0"/>
              </a:rPr>
              <a:t>BY </a:t>
            </a:r>
            <a:r>
              <a:rPr lang="en-US" dirty="0" err="1">
                <a:latin typeface="Arial Narrow" pitchFamily="34" charset="0"/>
              </a:rPr>
              <a:t>tablename.colname</a:t>
            </a:r>
            <a:r>
              <a:rPr lang="en-US" dirty="0">
                <a:latin typeface="Arial Narrow" pitchFamily="34" charset="0"/>
              </a:rPr>
              <a:t>;</a:t>
            </a:r>
          </a:p>
        </p:txBody>
      </p:sp>
      <p:sp>
        <p:nvSpPr>
          <p:cNvPr id="3" name="Title 2"/>
          <p:cNvSpPr>
            <a:spLocks noGrp="1"/>
          </p:cNvSpPr>
          <p:nvPr>
            <p:ph type="title"/>
          </p:nvPr>
        </p:nvSpPr>
        <p:spPr/>
        <p:txBody>
          <a:bodyPr>
            <a:normAutofit/>
          </a:bodyPr>
          <a:lstStyle/>
          <a:p>
            <a:r>
              <a:rPr lang="en-US" dirty="0" smtClean="0"/>
              <a:t>Creating a Serial (Long Method)</a:t>
            </a:r>
            <a:endParaRPr lang="en-US" dirty="0"/>
          </a:p>
        </p:txBody>
      </p:sp>
    </p:spTree>
    <p:extLst>
      <p:ext uri="{BB962C8B-B14F-4D97-AF65-F5344CB8AC3E}">
        <p14:creationId xmlns:p14="http://schemas.microsoft.com/office/powerpoint/2010/main" val="23900391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5257800"/>
          </a:xfrm>
        </p:spPr>
        <p:txBody>
          <a:bodyPr>
            <a:normAutofit fontScale="77500" lnSpcReduction="20000"/>
          </a:bodyPr>
          <a:lstStyle/>
          <a:p>
            <a:pPr marL="0" indent="0">
              <a:buNone/>
            </a:pPr>
            <a:r>
              <a:rPr lang="en-US" dirty="0" smtClean="0"/>
              <a:t>The dump method does the same thing but in a different order and does two extra command.</a:t>
            </a:r>
            <a:endParaRPr lang="en-US" dirty="0"/>
          </a:p>
          <a:p>
            <a:pPr marL="0" indent="0">
              <a:buNone/>
            </a:pPr>
            <a:endParaRPr lang="en-US" dirty="0">
              <a:latin typeface="Arial Narrow" pitchFamily="34" charset="0"/>
            </a:endParaRPr>
          </a:p>
          <a:p>
            <a:pPr marL="0" indent="0">
              <a:buNone/>
            </a:pPr>
            <a:r>
              <a:rPr lang="en-US" dirty="0" smtClean="0">
                <a:latin typeface="Arial Narrow" pitchFamily="34" charset="0"/>
              </a:rPr>
              <a:t>CREATE </a:t>
            </a:r>
            <a:r>
              <a:rPr lang="en-US" dirty="0">
                <a:latin typeface="Arial Narrow" pitchFamily="34" charset="0"/>
              </a:rPr>
              <a:t>TABLE </a:t>
            </a:r>
            <a:r>
              <a:rPr lang="en-US" dirty="0" err="1">
                <a:latin typeface="Arial Narrow" pitchFamily="34" charset="0"/>
              </a:rPr>
              <a:t>tablename</a:t>
            </a:r>
            <a:r>
              <a:rPr lang="en-US" dirty="0">
                <a:latin typeface="Arial Narrow" pitchFamily="34" charset="0"/>
              </a:rPr>
              <a:t> (</a:t>
            </a:r>
          </a:p>
          <a:p>
            <a:pPr marL="0" indent="0">
              <a:buNone/>
            </a:pPr>
            <a:r>
              <a:rPr lang="en-US" dirty="0">
                <a:latin typeface="Arial Narrow" pitchFamily="34" charset="0"/>
              </a:rPr>
              <a:t>    </a:t>
            </a:r>
            <a:r>
              <a:rPr lang="en-US" dirty="0" err="1">
                <a:latin typeface="Arial Narrow" pitchFamily="34" charset="0"/>
              </a:rPr>
              <a:t>colname</a:t>
            </a:r>
            <a:r>
              <a:rPr lang="en-US" dirty="0">
                <a:latin typeface="Arial Narrow" pitchFamily="34" charset="0"/>
              </a:rPr>
              <a:t> integer NOT </a:t>
            </a:r>
            <a:r>
              <a:rPr lang="en-US" dirty="0" smtClean="0">
                <a:latin typeface="Arial Narrow" pitchFamily="34" charset="0"/>
              </a:rPr>
              <a:t>NULL</a:t>
            </a:r>
            <a:endParaRPr lang="en-US" dirty="0">
              <a:latin typeface="Arial Narrow" pitchFamily="34" charset="0"/>
            </a:endParaRPr>
          </a:p>
          <a:p>
            <a:pPr marL="0" indent="0">
              <a:buNone/>
            </a:pPr>
            <a:r>
              <a:rPr lang="en-US" dirty="0" smtClean="0">
                <a:latin typeface="Arial Narrow" pitchFamily="34" charset="0"/>
              </a:rPr>
              <a:t>);</a:t>
            </a:r>
          </a:p>
          <a:p>
            <a:pPr marL="0" indent="0">
              <a:buNone/>
            </a:pPr>
            <a:endParaRPr lang="en-US" dirty="0">
              <a:latin typeface="Arial Narrow" pitchFamily="34" charset="0"/>
            </a:endParaRPr>
          </a:p>
          <a:p>
            <a:pPr marL="0" indent="0">
              <a:buNone/>
            </a:pPr>
            <a:r>
              <a:rPr lang="en-US" dirty="0">
                <a:latin typeface="Arial Narrow" pitchFamily="34" charset="0"/>
              </a:rPr>
              <a:t>CREATE SEQUENCE </a:t>
            </a:r>
            <a:r>
              <a:rPr lang="en-US" dirty="0" err="1">
                <a:latin typeface="Arial Narrow" pitchFamily="34" charset="0"/>
              </a:rPr>
              <a:t>tablename_colname_seq</a:t>
            </a:r>
            <a:r>
              <a:rPr lang="en-US" dirty="0">
                <a:latin typeface="Arial Narrow" pitchFamily="34" charset="0"/>
              </a:rPr>
              <a:t>;</a:t>
            </a:r>
          </a:p>
          <a:p>
            <a:pPr marL="0" indent="0">
              <a:buNone/>
            </a:pPr>
            <a:endParaRPr lang="en-US" dirty="0" smtClean="0">
              <a:latin typeface="Arial Narrow" pitchFamily="34" charset="0"/>
            </a:endParaRPr>
          </a:p>
          <a:p>
            <a:pPr marL="0" indent="0">
              <a:buNone/>
            </a:pPr>
            <a:r>
              <a:rPr lang="en-US" dirty="0" smtClean="0">
                <a:latin typeface="Arial Narrow" pitchFamily="34" charset="0"/>
              </a:rPr>
              <a:t>ALTER </a:t>
            </a:r>
            <a:r>
              <a:rPr lang="en-US" dirty="0">
                <a:latin typeface="Arial Narrow" pitchFamily="34" charset="0"/>
              </a:rPr>
              <a:t>SEQUENCE </a:t>
            </a:r>
            <a:r>
              <a:rPr lang="en-US" dirty="0" err="1">
                <a:latin typeface="Arial Narrow" pitchFamily="34" charset="0"/>
              </a:rPr>
              <a:t>tablename_colname_seq</a:t>
            </a:r>
            <a:r>
              <a:rPr lang="en-US" dirty="0">
                <a:latin typeface="Arial Narrow" pitchFamily="34" charset="0"/>
              </a:rPr>
              <a:t> OWNED BY </a:t>
            </a:r>
            <a:r>
              <a:rPr lang="en-US" dirty="0" err="1">
                <a:latin typeface="Arial Narrow" pitchFamily="34" charset="0"/>
              </a:rPr>
              <a:t>tablename.colname</a:t>
            </a:r>
            <a:r>
              <a:rPr lang="en-US" dirty="0" smtClean="0">
                <a:latin typeface="Arial Narrow" pitchFamily="34" charset="0"/>
              </a:rPr>
              <a:t>;</a:t>
            </a:r>
          </a:p>
          <a:p>
            <a:pPr marL="0" indent="0">
              <a:buNone/>
            </a:pPr>
            <a:endParaRPr lang="en-US" dirty="0" smtClean="0">
              <a:latin typeface="Arial Narrow" pitchFamily="34" charset="0"/>
            </a:endParaRPr>
          </a:p>
          <a:p>
            <a:pPr marL="0" indent="0">
              <a:buNone/>
            </a:pPr>
            <a:r>
              <a:rPr lang="en-US" dirty="0" smtClean="0">
                <a:latin typeface="Arial Narrow" pitchFamily="34" charset="0"/>
              </a:rPr>
              <a:t>SELECT </a:t>
            </a:r>
            <a:r>
              <a:rPr lang="en-US" dirty="0" err="1">
                <a:latin typeface="Arial Narrow" pitchFamily="34" charset="0"/>
              </a:rPr>
              <a:t>pg_catalog.setval</a:t>
            </a:r>
            <a:r>
              <a:rPr lang="en-US" dirty="0" smtClean="0">
                <a:latin typeface="Arial Narrow" pitchFamily="34" charset="0"/>
              </a:rPr>
              <a:t>('</a:t>
            </a:r>
            <a:r>
              <a:rPr lang="en-US" dirty="0" err="1" smtClean="0">
                <a:latin typeface="Arial Narrow" pitchFamily="34" charset="0"/>
              </a:rPr>
              <a:t>tablename_colname_seq</a:t>
            </a:r>
            <a:r>
              <a:rPr lang="en-US" dirty="0" smtClean="0">
                <a:latin typeface="Arial Narrow" pitchFamily="34" charset="0"/>
              </a:rPr>
              <a:t>', 1, </a:t>
            </a:r>
            <a:r>
              <a:rPr lang="en-US" dirty="0">
                <a:latin typeface="Arial Narrow" pitchFamily="34" charset="0"/>
              </a:rPr>
              <a:t>true</a:t>
            </a:r>
            <a:r>
              <a:rPr lang="en-US" dirty="0" smtClean="0">
                <a:latin typeface="Arial Narrow" pitchFamily="34" charset="0"/>
              </a:rPr>
              <a:t>);</a:t>
            </a:r>
          </a:p>
          <a:p>
            <a:pPr marL="0" indent="0">
              <a:buNone/>
            </a:pPr>
            <a:endParaRPr lang="en-US" dirty="0" smtClean="0">
              <a:latin typeface="Arial Narrow" pitchFamily="34" charset="0"/>
            </a:endParaRPr>
          </a:p>
          <a:p>
            <a:pPr marL="0" indent="0">
              <a:buNone/>
            </a:pPr>
            <a:r>
              <a:rPr lang="en-US" dirty="0" smtClean="0">
                <a:latin typeface="Arial Narrow" pitchFamily="34" charset="0"/>
              </a:rPr>
              <a:t>ALTER </a:t>
            </a:r>
            <a:r>
              <a:rPr lang="en-US" dirty="0">
                <a:latin typeface="Arial Narrow" pitchFamily="34" charset="0"/>
              </a:rPr>
              <a:t>TABLE </a:t>
            </a:r>
            <a:r>
              <a:rPr lang="en-US" dirty="0" err="1" smtClean="0">
                <a:latin typeface="Arial Narrow" pitchFamily="34" charset="0"/>
              </a:rPr>
              <a:t>tablename</a:t>
            </a:r>
            <a:r>
              <a:rPr lang="en-US" dirty="0" smtClean="0">
                <a:latin typeface="Arial Narrow" pitchFamily="34" charset="0"/>
              </a:rPr>
              <a:t> </a:t>
            </a:r>
            <a:r>
              <a:rPr lang="en-US" dirty="0">
                <a:latin typeface="Arial Narrow" pitchFamily="34" charset="0"/>
              </a:rPr>
              <a:t>ALTER COLUMN </a:t>
            </a:r>
            <a:r>
              <a:rPr lang="en-US" dirty="0" err="1" smtClean="0">
                <a:latin typeface="Arial Narrow" pitchFamily="34" charset="0"/>
              </a:rPr>
              <a:t>colname</a:t>
            </a:r>
            <a:r>
              <a:rPr lang="en-US" dirty="0" smtClean="0">
                <a:latin typeface="Arial Narrow" pitchFamily="34" charset="0"/>
              </a:rPr>
              <a:t> </a:t>
            </a:r>
            <a:r>
              <a:rPr lang="en-US" dirty="0">
                <a:latin typeface="Arial Narrow" pitchFamily="34" charset="0"/>
              </a:rPr>
              <a:t>SET DEFAULT </a:t>
            </a:r>
            <a:r>
              <a:rPr lang="en-US" dirty="0" err="1">
                <a:latin typeface="Arial Narrow" pitchFamily="34" charset="0"/>
              </a:rPr>
              <a:t>nextval</a:t>
            </a:r>
            <a:r>
              <a:rPr lang="en-US" dirty="0">
                <a:latin typeface="Arial Narrow" pitchFamily="34" charset="0"/>
              </a:rPr>
              <a:t>(</a:t>
            </a:r>
            <a:r>
              <a:rPr lang="en-US" dirty="0" smtClean="0">
                <a:latin typeface="Arial Narrow" pitchFamily="34" charset="0"/>
              </a:rPr>
              <a:t>'</a:t>
            </a:r>
            <a:r>
              <a:rPr lang="en-US" dirty="0" err="1">
                <a:latin typeface="Arial Narrow" pitchFamily="34" charset="0"/>
              </a:rPr>
              <a:t>tablename_colname_seq</a:t>
            </a:r>
            <a:r>
              <a:rPr lang="en-US" dirty="0" smtClean="0">
                <a:latin typeface="Arial Narrow" pitchFamily="34" charset="0"/>
              </a:rPr>
              <a:t>'::</a:t>
            </a:r>
            <a:r>
              <a:rPr lang="en-US" dirty="0" err="1">
                <a:latin typeface="Arial Narrow" pitchFamily="34" charset="0"/>
              </a:rPr>
              <a:t>regclass</a:t>
            </a:r>
            <a:r>
              <a:rPr lang="en-US" dirty="0">
                <a:latin typeface="Arial Narrow" pitchFamily="34" charset="0"/>
              </a:rPr>
              <a:t>);</a:t>
            </a:r>
          </a:p>
        </p:txBody>
      </p:sp>
      <p:sp>
        <p:nvSpPr>
          <p:cNvPr id="3" name="Title 2"/>
          <p:cNvSpPr>
            <a:spLocks noGrp="1"/>
          </p:cNvSpPr>
          <p:nvPr>
            <p:ph type="title"/>
          </p:nvPr>
        </p:nvSpPr>
        <p:spPr/>
        <p:txBody>
          <a:bodyPr>
            <a:normAutofit/>
          </a:bodyPr>
          <a:lstStyle/>
          <a:p>
            <a:r>
              <a:rPr lang="en-US" dirty="0" smtClean="0"/>
              <a:t>Creating a Serial (Dump Method)</a:t>
            </a:r>
            <a:endParaRPr lang="en-US" dirty="0"/>
          </a:p>
        </p:txBody>
      </p:sp>
    </p:spTree>
    <p:extLst>
      <p:ext uri="{BB962C8B-B14F-4D97-AF65-F5344CB8AC3E}">
        <p14:creationId xmlns:p14="http://schemas.microsoft.com/office/powerpoint/2010/main" val="18538430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r>
              <a:rPr lang="en-US" dirty="0"/>
              <a:t>Thus, we have created an integer column and arranged for its default values to be assigned from a sequence generator. A NOT NULL constraint is applied to ensure that a null value cannot be inserted. (In most cases you would also want to attach a UNIQUE or PRIMARY KEY constraint to prevent duplicate values from being inserted by accident, but this is not automatic.) </a:t>
            </a:r>
            <a:r>
              <a:rPr lang="en-US" dirty="0">
                <a:solidFill>
                  <a:schemeClr val="tx2">
                    <a:lumMod val="75000"/>
                  </a:schemeClr>
                </a:solidFill>
              </a:rPr>
              <a:t>Lastly, the sequence is marked as "owned by" the column, so that it will be dropped if the column or table is dropped</a:t>
            </a:r>
            <a:r>
              <a:rPr lang="en-US" dirty="0" smtClean="0">
                <a:solidFill>
                  <a:schemeClr val="tx2">
                    <a:lumMod val="75000"/>
                  </a:schemeClr>
                </a:solidFill>
              </a:rPr>
              <a:t>.</a:t>
            </a:r>
          </a:p>
          <a:p>
            <a:pPr marL="0" indent="0">
              <a:buNone/>
            </a:pPr>
            <a:endParaRPr lang="en-US" dirty="0"/>
          </a:p>
          <a:p>
            <a:pPr marL="0" indent="0">
              <a:buNone/>
            </a:pPr>
            <a:r>
              <a:rPr lang="en-US" dirty="0"/>
              <a:t>The sequence created for a serial column is automatically dropped when the owning column is dropped. </a:t>
            </a:r>
            <a:r>
              <a:rPr lang="en-US" dirty="0">
                <a:solidFill>
                  <a:schemeClr val="tx2">
                    <a:lumMod val="75000"/>
                  </a:schemeClr>
                </a:solidFill>
              </a:rPr>
              <a:t>You can drop the sequence without dropping the column, but this will force removal of the column default expression.</a:t>
            </a:r>
            <a:endParaRPr lang="en-US" dirty="0" smtClean="0">
              <a:solidFill>
                <a:schemeClr val="tx2">
                  <a:lumMod val="75000"/>
                </a:schemeClr>
              </a:solidFill>
            </a:endParaRPr>
          </a:p>
        </p:txBody>
      </p:sp>
      <p:sp>
        <p:nvSpPr>
          <p:cNvPr id="3" name="Title 2"/>
          <p:cNvSpPr>
            <a:spLocks noGrp="1"/>
          </p:cNvSpPr>
          <p:nvPr>
            <p:ph type="title"/>
          </p:nvPr>
        </p:nvSpPr>
        <p:spPr/>
        <p:txBody>
          <a:bodyPr/>
          <a:lstStyle/>
          <a:p>
            <a:r>
              <a:rPr lang="en-US" dirty="0" smtClean="0"/>
              <a:t>Notes about Serials</a:t>
            </a:r>
            <a:endParaRPr lang="en-US" dirty="0"/>
          </a:p>
        </p:txBody>
      </p:sp>
    </p:spTree>
    <p:extLst>
      <p:ext uri="{BB962C8B-B14F-4D97-AF65-F5344CB8AC3E}">
        <p14:creationId xmlns:p14="http://schemas.microsoft.com/office/powerpoint/2010/main" val="1557443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smtClean="0"/>
              <a:t>When you need to move a table with a serial, you may just simply move the table and the sequence will automatically move with the table.</a:t>
            </a:r>
          </a:p>
          <a:p>
            <a:pPr marL="0" indent="0">
              <a:buNone/>
            </a:pPr>
            <a:endParaRPr lang="en-US" dirty="0"/>
          </a:p>
          <a:p>
            <a:pPr marL="0" indent="0">
              <a:buNone/>
            </a:pPr>
            <a:r>
              <a:rPr lang="en-US" dirty="0" smtClean="0">
                <a:latin typeface="Arial Narrow" pitchFamily="34" charset="0"/>
              </a:rPr>
              <a:t>ALTER TABLE </a:t>
            </a:r>
            <a:r>
              <a:rPr lang="en-US" dirty="0" err="1" smtClean="0">
                <a:latin typeface="Arial Narrow" pitchFamily="34" charset="0"/>
              </a:rPr>
              <a:t>old_schemaname.tablename</a:t>
            </a:r>
            <a:endParaRPr lang="en-US" dirty="0" smtClean="0">
              <a:latin typeface="Arial Narrow" pitchFamily="34" charset="0"/>
            </a:endParaRPr>
          </a:p>
          <a:p>
            <a:pPr marL="0" indent="0">
              <a:buNone/>
            </a:pPr>
            <a:r>
              <a:rPr lang="en-US" dirty="0" smtClean="0">
                <a:latin typeface="Arial Narrow" pitchFamily="34" charset="0"/>
              </a:rPr>
              <a:t>SET SCHEMA </a:t>
            </a:r>
            <a:r>
              <a:rPr lang="en-US" dirty="0" err="1" smtClean="0">
                <a:latin typeface="Arial Narrow" pitchFamily="34" charset="0"/>
              </a:rPr>
              <a:t>new_schemaname</a:t>
            </a:r>
            <a:r>
              <a:rPr lang="en-US" dirty="0" smtClean="0">
                <a:latin typeface="Arial Narrow" pitchFamily="34" charset="0"/>
              </a:rPr>
              <a:t>;</a:t>
            </a:r>
          </a:p>
          <a:p>
            <a:pPr marL="0" indent="0">
              <a:buNone/>
            </a:pPr>
            <a:endParaRPr lang="en-US" dirty="0">
              <a:latin typeface="Arial Narrow" pitchFamily="34" charset="0"/>
            </a:endParaRPr>
          </a:p>
        </p:txBody>
      </p:sp>
      <p:sp>
        <p:nvSpPr>
          <p:cNvPr id="3" name="Title 2"/>
          <p:cNvSpPr>
            <a:spLocks noGrp="1"/>
          </p:cNvSpPr>
          <p:nvPr>
            <p:ph type="title"/>
          </p:nvPr>
        </p:nvSpPr>
        <p:spPr/>
        <p:txBody>
          <a:bodyPr/>
          <a:lstStyle/>
          <a:p>
            <a:r>
              <a:rPr lang="en-US" dirty="0" smtClean="0"/>
              <a:t>Moving Tables with Serials</a:t>
            </a:r>
            <a:endParaRPr lang="en-US" dirty="0"/>
          </a:p>
        </p:txBody>
      </p:sp>
    </p:spTree>
    <p:extLst>
      <p:ext uri="{BB962C8B-B14F-4D97-AF65-F5344CB8AC3E}">
        <p14:creationId xmlns:p14="http://schemas.microsoft.com/office/powerpoint/2010/main" val="38772450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a:t>When you need to </a:t>
            </a:r>
            <a:r>
              <a:rPr lang="en-US" dirty="0" smtClean="0"/>
              <a:t>delete a table with </a:t>
            </a:r>
            <a:r>
              <a:rPr lang="en-US" dirty="0"/>
              <a:t>a serial, you may just simply </a:t>
            </a:r>
            <a:r>
              <a:rPr lang="en-US" dirty="0" smtClean="0"/>
              <a:t>delete </a:t>
            </a:r>
            <a:r>
              <a:rPr lang="en-US" dirty="0"/>
              <a:t>the table and the sequence will automatically </a:t>
            </a:r>
            <a:r>
              <a:rPr lang="en-US" dirty="0" smtClean="0"/>
              <a:t>be deleted </a:t>
            </a:r>
            <a:r>
              <a:rPr lang="en-US" dirty="0"/>
              <a:t>with the table.</a:t>
            </a:r>
          </a:p>
          <a:p>
            <a:pPr marL="0" indent="0">
              <a:buNone/>
            </a:pPr>
            <a:endParaRPr lang="en-US" dirty="0"/>
          </a:p>
          <a:p>
            <a:pPr marL="0" indent="0">
              <a:buNone/>
            </a:pPr>
            <a:r>
              <a:rPr lang="en-US" dirty="0" smtClean="0">
                <a:latin typeface="Arial Narrow" pitchFamily="34" charset="0"/>
              </a:rPr>
              <a:t>DROP TABLE </a:t>
            </a:r>
            <a:r>
              <a:rPr lang="en-US" dirty="0" err="1" smtClean="0">
                <a:latin typeface="Arial Narrow" pitchFamily="34" charset="0"/>
              </a:rPr>
              <a:t>tablename</a:t>
            </a:r>
            <a:r>
              <a:rPr lang="en-US" dirty="0" smtClean="0">
                <a:latin typeface="Arial Narrow" pitchFamily="34" charset="0"/>
              </a:rPr>
              <a:t>;</a:t>
            </a:r>
          </a:p>
          <a:p>
            <a:pPr marL="0" indent="0">
              <a:buNone/>
            </a:pPr>
            <a:endParaRPr lang="en-US" dirty="0" smtClean="0">
              <a:latin typeface="Arial Narrow" pitchFamily="34" charset="0"/>
            </a:endParaRPr>
          </a:p>
          <a:p>
            <a:pPr marL="0" indent="0">
              <a:buNone/>
            </a:pPr>
            <a:r>
              <a:rPr lang="en-US" dirty="0" smtClean="0"/>
              <a:t>Even if you use restrict, the sequence will be deleted. </a:t>
            </a:r>
            <a:endParaRPr lang="en-US" dirty="0"/>
          </a:p>
          <a:p>
            <a:pPr marL="0" indent="0">
              <a:buNone/>
            </a:pPr>
            <a:endParaRPr lang="en-US" dirty="0">
              <a:latin typeface="Arial Narrow" pitchFamily="34" charset="0"/>
            </a:endParaRPr>
          </a:p>
          <a:p>
            <a:pPr marL="0" indent="0">
              <a:buNone/>
            </a:pPr>
            <a:r>
              <a:rPr lang="en-US" dirty="0" smtClean="0">
                <a:latin typeface="Arial Narrow" pitchFamily="34" charset="0"/>
              </a:rPr>
              <a:t>DROP TABLE </a:t>
            </a:r>
            <a:r>
              <a:rPr lang="en-US" dirty="0" err="1" smtClean="0">
                <a:latin typeface="Arial Narrow" pitchFamily="34" charset="0"/>
              </a:rPr>
              <a:t>tablename</a:t>
            </a:r>
            <a:r>
              <a:rPr lang="en-US" dirty="0" smtClean="0">
                <a:latin typeface="Arial Narrow" pitchFamily="34" charset="0"/>
              </a:rPr>
              <a:t> RESTRICT;</a:t>
            </a:r>
            <a:endParaRPr lang="en-US" dirty="0"/>
          </a:p>
        </p:txBody>
      </p:sp>
      <p:sp>
        <p:nvSpPr>
          <p:cNvPr id="3" name="Title 2"/>
          <p:cNvSpPr>
            <a:spLocks noGrp="1"/>
          </p:cNvSpPr>
          <p:nvPr>
            <p:ph type="title"/>
          </p:nvPr>
        </p:nvSpPr>
        <p:spPr/>
        <p:txBody>
          <a:bodyPr/>
          <a:lstStyle/>
          <a:p>
            <a:r>
              <a:rPr lang="en-US" dirty="0" smtClean="0"/>
              <a:t>Deleting Tables with Serials</a:t>
            </a:r>
            <a:endParaRPr lang="en-US" dirty="0"/>
          </a:p>
        </p:txBody>
      </p:sp>
    </p:spTree>
    <p:extLst>
      <p:ext uri="{BB962C8B-B14F-4D97-AF65-F5344CB8AC3E}">
        <p14:creationId xmlns:p14="http://schemas.microsoft.com/office/powerpoint/2010/main" val="14868051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smtClean="0"/>
              <a:t>According to the docs, 9.2 and older, you may delete the sequence and this will remove the default expression.</a:t>
            </a:r>
          </a:p>
          <a:p>
            <a:pPr marL="0" indent="0">
              <a:buNone/>
            </a:pPr>
            <a:endParaRPr lang="en-US" dirty="0">
              <a:latin typeface="Arial Narrow" pitchFamily="34" charset="0"/>
            </a:endParaRPr>
          </a:p>
          <a:p>
            <a:pPr marL="0" indent="0">
              <a:buNone/>
            </a:pPr>
            <a:r>
              <a:rPr lang="en-US" dirty="0" smtClean="0">
                <a:latin typeface="Arial Narrow" pitchFamily="34" charset="0"/>
              </a:rPr>
              <a:t>DROP SEQUENCE </a:t>
            </a:r>
            <a:r>
              <a:rPr lang="en-US" dirty="0" err="1" smtClean="0">
                <a:latin typeface="Arial Narrow" pitchFamily="34" charset="0"/>
              </a:rPr>
              <a:t>tablename_colname_seq</a:t>
            </a:r>
            <a:r>
              <a:rPr lang="en-US" dirty="0" smtClean="0">
                <a:latin typeface="Arial Narrow" pitchFamily="34" charset="0"/>
              </a:rPr>
              <a:t>;</a:t>
            </a:r>
          </a:p>
          <a:p>
            <a:pPr marL="0" indent="0">
              <a:buNone/>
            </a:pPr>
            <a:endParaRPr lang="en-US" dirty="0">
              <a:latin typeface="Arial Narrow" pitchFamily="34" charset="0"/>
            </a:endParaRPr>
          </a:p>
          <a:p>
            <a:pPr marL="0" indent="0">
              <a:buNone/>
            </a:pPr>
            <a:r>
              <a:rPr lang="en-US" dirty="0">
                <a:latin typeface="Arial Narrow" pitchFamily="34" charset="0"/>
              </a:rPr>
              <a:t>ERROR:  cannot drop sequence </a:t>
            </a:r>
            <a:r>
              <a:rPr lang="en-US" dirty="0" err="1">
                <a:latin typeface="Arial Narrow" pitchFamily="34" charset="0"/>
              </a:rPr>
              <a:t>tablename_colname_seq</a:t>
            </a:r>
            <a:r>
              <a:rPr lang="en-US" dirty="0" smtClean="0">
                <a:latin typeface="Arial Narrow" pitchFamily="34" charset="0"/>
              </a:rPr>
              <a:t> </a:t>
            </a:r>
            <a:r>
              <a:rPr lang="en-US" dirty="0">
                <a:latin typeface="Arial Narrow" pitchFamily="34" charset="0"/>
              </a:rPr>
              <a:t>because other objects depend on it</a:t>
            </a:r>
          </a:p>
          <a:p>
            <a:pPr marL="0" indent="0">
              <a:buNone/>
            </a:pPr>
            <a:r>
              <a:rPr lang="en-US" dirty="0">
                <a:latin typeface="Arial Narrow" pitchFamily="34" charset="0"/>
              </a:rPr>
              <a:t>DETAIL:  default for table </a:t>
            </a:r>
            <a:r>
              <a:rPr lang="en-US" dirty="0" err="1" smtClean="0">
                <a:latin typeface="Arial Narrow" pitchFamily="34" charset="0"/>
              </a:rPr>
              <a:t>tablename</a:t>
            </a:r>
            <a:r>
              <a:rPr lang="en-US" dirty="0" smtClean="0">
                <a:latin typeface="Arial Narrow" pitchFamily="34" charset="0"/>
              </a:rPr>
              <a:t> </a:t>
            </a:r>
            <a:r>
              <a:rPr lang="en-US" dirty="0">
                <a:latin typeface="Arial Narrow" pitchFamily="34" charset="0"/>
              </a:rPr>
              <a:t>column </a:t>
            </a:r>
            <a:r>
              <a:rPr lang="en-US" dirty="0" err="1" smtClean="0">
                <a:latin typeface="Arial Narrow" pitchFamily="34" charset="0"/>
              </a:rPr>
              <a:t>colname</a:t>
            </a:r>
            <a:r>
              <a:rPr lang="en-US" dirty="0" smtClean="0">
                <a:latin typeface="Arial Narrow" pitchFamily="34" charset="0"/>
              </a:rPr>
              <a:t> </a:t>
            </a:r>
            <a:r>
              <a:rPr lang="en-US" dirty="0">
                <a:latin typeface="Arial Narrow" pitchFamily="34" charset="0"/>
              </a:rPr>
              <a:t>depends on sequence </a:t>
            </a:r>
            <a:r>
              <a:rPr lang="en-US" dirty="0" err="1">
                <a:latin typeface="Arial Narrow" pitchFamily="34" charset="0"/>
              </a:rPr>
              <a:t>tablename_colname_seq</a:t>
            </a:r>
            <a:endParaRPr lang="en-US" dirty="0">
              <a:latin typeface="Arial Narrow" pitchFamily="34" charset="0"/>
            </a:endParaRPr>
          </a:p>
          <a:p>
            <a:pPr marL="0" indent="0">
              <a:buNone/>
            </a:pPr>
            <a:r>
              <a:rPr lang="en-US" dirty="0">
                <a:latin typeface="Arial Narrow" pitchFamily="34" charset="0"/>
              </a:rPr>
              <a:t>HINT:  Use DROP ... CASCADE to drop the dependent objects too</a:t>
            </a:r>
            <a:r>
              <a:rPr lang="en-US" dirty="0" smtClean="0">
                <a:latin typeface="Arial Narrow" pitchFamily="34" charset="0"/>
              </a:rPr>
              <a:t>.</a:t>
            </a:r>
          </a:p>
        </p:txBody>
      </p:sp>
      <p:sp>
        <p:nvSpPr>
          <p:cNvPr id="3" name="Title 2"/>
          <p:cNvSpPr>
            <a:spLocks noGrp="1"/>
          </p:cNvSpPr>
          <p:nvPr>
            <p:ph type="title"/>
          </p:nvPr>
        </p:nvSpPr>
        <p:spPr/>
        <p:txBody>
          <a:bodyPr>
            <a:normAutofit/>
          </a:bodyPr>
          <a:lstStyle/>
          <a:p>
            <a:r>
              <a:rPr lang="en-US" dirty="0"/>
              <a:t>Deleting </a:t>
            </a:r>
            <a:r>
              <a:rPr lang="en-US" dirty="0" smtClean="0"/>
              <a:t>Serials attached to Tables</a:t>
            </a:r>
            <a:endParaRPr lang="en-US" dirty="0"/>
          </a:p>
        </p:txBody>
      </p:sp>
    </p:spTree>
    <p:extLst>
      <p:ext uri="{BB962C8B-B14F-4D97-AF65-F5344CB8AC3E}">
        <p14:creationId xmlns:p14="http://schemas.microsoft.com/office/powerpoint/2010/main" val="241278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smtClean="0"/>
              <a:t>So now we will try dropping the sequence with a cascade command.</a:t>
            </a:r>
          </a:p>
          <a:p>
            <a:pPr marL="0" indent="0">
              <a:buNone/>
            </a:pPr>
            <a:endParaRPr lang="en-US" dirty="0">
              <a:latin typeface="Arial Narrow" pitchFamily="34" charset="0"/>
            </a:endParaRPr>
          </a:p>
          <a:p>
            <a:pPr marL="0" indent="0">
              <a:buNone/>
            </a:pPr>
            <a:r>
              <a:rPr lang="en-US" dirty="0" smtClean="0">
                <a:latin typeface="Arial Narrow" pitchFamily="34" charset="0"/>
              </a:rPr>
              <a:t>DROP SEQUENCE </a:t>
            </a:r>
            <a:r>
              <a:rPr lang="en-US" dirty="0" err="1" smtClean="0">
                <a:latin typeface="Arial Narrow" pitchFamily="34" charset="0"/>
              </a:rPr>
              <a:t>tablename_colname_seq</a:t>
            </a:r>
            <a:r>
              <a:rPr lang="en-US" dirty="0" smtClean="0">
                <a:latin typeface="Arial Narrow" pitchFamily="34" charset="0"/>
              </a:rPr>
              <a:t> CASCADE;</a:t>
            </a:r>
          </a:p>
          <a:p>
            <a:pPr marL="0" indent="0">
              <a:buNone/>
            </a:pPr>
            <a:endParaRPr lang="en-US" dirty="0" smtClean="0">
              <a:latin typeface="Arial Narrow" pitchFamily="34" charset="0"/>
            </a:endParaRPr>
          </a:p>
          <a:p>
            <a:pPr marL="0" indent="0">
              <a:buNone/>
            </a:pPr>
            <a:r>
              <a:rPr lang="en-US" dirty="0" smtClean="0"/>
              <a:t>This works perfectly leaving the table and having removed the default and switching the serial to a integer.</a:t>
            </a:r>
          </a:p>
          <a:p>
            <a:pPr marL="0" indent="0">
              <a:buNone/>
            </a:pPr>
            <a:endParaRPr lang="en-US" dirty="0">
              <a:latin typeface="Arial Narrow" pitchFamily="34" charset="0"/>
            </a:endParaRPr>
          </a:p>
        </p:txBody>
      </p:sp>
      <p:sp>
        <p:nvSpPr>
          <p:cNvPr id="3" name="Title 2"/>
          <p:cNvSpPr>
            <a:spLocks noGrp="1"/>
          </p:cNvSpPr>
          <p:nvPr>
            <p:ph type="title"/>
          </p:nvPr>
        </p:nvSpPr>
        <p:spPr/>
        <p:txBody>
          <a:bodyPr>
            <a:normAutofit/>
          </a:bodyPr>
          <a:lstStyle/>
          <a:p>
            <a:r>
              <a:rPr lang="en-US" dirty="0"/>
              <a:t>Deleting </a:t>
            </a:r>
            <a:r>
              <a:rPr lang="en-US" dirty="0" smtClean="0"/>
              <a:t>Serials attached to Tables</a:t>
            </a:r>
            <a:endParaRPr lang="en-US" dirty="0"/>
          </a:p>
        </p:txBody>
      </p:sp>
    </p:spTree>
    <p:extLst>
      <p:ext uri="{BB962C8B-B14F-4D97-AF65-F5344CB8AC3E}">
        <p14:creationId xmlns:p14="http://schemas.microsoft.com/office/powerpoint/2010/main" val="35331625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Everything seems to be great. You go along moving tables/views/</a:t>
            </a:r>
            <a:r>
              <a:rPr lang="en-US" dirty="0" err="1" smtClean="0"/>
              <a:t>etc</a:t>
            </a:r>
            <a:r>
              <a:rPr lang="en-US" dirty="0" smtClean="0"/>
              <a:t> to other schemas, so anything left over must me ok to drop before dropping the schema. There might even be some sequences that you can drop </a:t>
            </a:r>
            <a:r>
              <a:rPr lang="en-US" dirty="0" smtClean="0"/>
              <a:t>without </a:t>
            </a:r>
            <a:r>
              <a:rPr lang="en-US" dirty="0" smtClean="0"/>
              <a:t>any error messages. But the problem appears later when you try entering data into a table and receive this message.</a:t>
            </a:r>
          </a:p>
          <a:p>
            <a:pPr marL="0" indent="0">
              <a:buNone/>
            </a:pPr>
            <a:endParaRPr lang="en-US" dirty="0"/>
          </a:p>
          <a:p>
            <a:pPr marL="0" indent="0">
              <a:buNone/>
            </a:pPr>
            <a:r>
              <a:rPr lang="en-US" dirty="0">
                <a:latin typeface="Arial Narrow" pitchFamily="34" charset="0"/>
              </a:rPr>
              <a:t>INSERT INTO </a:t>
            </a:r>
            <a:r>
              <a:rPr lang="en-US" dirty="0" err="1" smtClean="0">
                <a:latin typeface="Arial Narrow" pitchFamily="34" charset="0"/>
              </a:rPr>
              <a:t>tablename</a:t>
            </a:r>
            <a:r>
              <a:rPr lang="en-US" dirty="0" smtClean="0">
                <a:latin typeface="Arial Narrow" pitchFamily="34" charset="0"/>
              </a:rPr>
              <a:t> </a:t>
            </a:r>
            <a:r>
              <a:rPr lang="en-US" dirty="0">
                <a:latin typeface="Arial Narrow" pitchFamily="34" charset="0"/>
              </a:rPr>
              <a:t>VALUES (DEFAULT);</a:t>
            </a:r>
          </a:p>
          <a:p>
            <a:pPr marL="0" indent="0">
              <a:buNone/>
            </a:pPr>
            <a:r>
              <a:rPr lang="en-US" dirty="0" smtClean="0">
                <a:latin typeface="Arial Narrow" pitchFamily="34" charset="0"/>
              </a:rPr>
              <a:t>ERROR</a:t>
            </a:r>
            <a:r>
              <a:rPr lang="en-US" dirty="0">
                <a:latin typeface="Arial Narrow" pitchFamily="34" charset="0"/>
              </a:rPr>
              <a:t>:  relation </a:t>
            </a:r>
            <a:r>
              <a:rPr lang="en-US" dirty="0" smtClean="0">
                <a:latin typeface="Arial Narrow" pitchFamily="34" charset="0"/>
              </a:rPr>
              <a:t>"</a:t>
            </a:r>
            <a:r>
              <a:rPr lang="en-US" dirty="0" err="1" smtClean="0">
                <a:latin typeface="Arial Narrow" pitchFamily="34" charset="0"/>
              </a:rPr>
              <a:t>tablename_colname_seq</a:t>
            </a:r>
            <a:r>
              <a:rPr lang="en-US" dirty="0">
                <a:latin typeface="Arial Narrow" pitchFamily="34" charset="0"/>
              </a:rPr>
              <a:t>" does not exist</a:t>
            </a:r>
          </a:p>
        </p:txBody>
      </p:sp>
      <p:sp>
        <p:nvSpPr>
          <p:cNvPr id="3" name="Title 2"/>
          <p:cNvSpPr>
            <a:spLocks noGrp="1"/>
          </p:cNvSpPr>
          <p:nvPr>
            <p:ph type="title"/>
          </p:nvPr>
        </p:nvSpPr>
        <p:spPr/>
        <p:txBody>
          <a:bodyPr/>
          <a:lstStyle/>
          <a:p>
            <a:r>
              <a:rPr lang="en-US" dirty="0" smtClean="0"/>
              <a:t>The Problem</a:t>
            </a:r>
            <a:endParaRPr lang="en-US" dirty="0"/>
          </a:p>
        </p:txBody>
      </p:sp>
    </p:spTree>
    <p:extLst>
      <p:ext uri="{BB962C8B-B14F-4D97-AF65-F5344CB8AC3E}">
        <p14:creationId xmlns:p14="http://schemas.microsoft.com/office/powerpoint/2010/main" val="30421008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So while these two serials may look the same on the outside, they don’t act the same and so must be different on the inside.</a:t>
            </a:r>
            <a:endParaRPr lang="en-US" dirty="0"/>
          </a:p>
        </p:txBody>
      </p:sp>
      <p:sp>
        <p:nvSpPr>
          <p:cNvPr id="3" name="Title 2"/>
          <p:cNvSpPr>
            <a:spLocks noGrp="1"/>
          </p:cNvSpPr>
          <p:nvPr>
            <p:ph type="title"/>
          </p:nvPr>
        </p:nvSpPr>
        <p:spPr/>
        <p:txBody>
          <a:bodyPr/>
          <a:lstStyle/>
          <a:p>
            <a:r>
              <a:rPr lang="en-US" dirty="0" smtClean="0"/>
              <a:t>Two different types of Serials?</a:t>
            </a:r>
            <a:endParaRPr lang="en-US" dirty="0"/>
          </a:p>
        </p:txBody>
      </p:sp>
      <p:pic>
        <p:nvPicPr>
          <p:cNvPr id="1026" name="Picture 2" descr="C:\Users\lalbin\Desktop\cereal-bow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3047999"/>
            <a:ext cx="3999383" cy="2661053"/>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lalbin\Desktop\special-k-red-berries-cereal-detail-pro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3047999"/>
            <a:ext cx="3238239" cy="26610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9392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pPr marL="0" indent="0">
              <a:buNone/>
            </a:pPr>
            <a:r>
              <a:rPr lang="en-US" dirty="0" smtClean="0"/>
              <a:t>When looking closely at two tables, one that the sequence moved and one that the sequence did not move, I noticed that they were slightly different.</a:t>
            </a:r>
          </a:p>
          <a:p>
            <a:pPr marL="0" indent="0">
              <a:buNone/>
            </a:pPr>
            <a:endParaRPr lang="en-US" dirty="0" smtClean="0">
              <a:latin typeface="Arial Narrow" pitchFamily="34" charset="0"/>
            </a:endParaRPr>
          </a:p>
          <a:p>
            <a:pPr marL="0" indent="0">
              <a:buNone/>
            </a:pPr>
            <a:r>
              <a:rPr lang="en-US" dirty="0" smtClean="0"/>
              <a:t>Working Style – Sequence moves:</a:t>
            </a:r>
            <a:endParaRPr lang="en-US" dirty="0"/>
          </a:p>
          <a:p>
            <a:pPr marL="0" indent="0">
              <a:buNone/>
            </a:pPr>
            <a:r>
              <a:rPr lang="en-US" dirty="0">
                <a:latin typeface="Arial Narrow" pitchFamily="34" charset="0"/>
              </a:rPr>
              <a:t>CREATE TABLE </a:t>
            </a:r>
            <a:r>
              <a:rPr lang="en-US" dirty="0" err="1" smtClean="0">
                <a:latin typeface="Arial Narrow" pitchFamily="34" charset="0"/>
              </a:rPr>
              <a:t>tablename</a:t>
            </a:r>
            <a:endParaRPr lang="en-US" dirty="0">
              <a:latin typeface="Arial Narrow" pitchFamily="34" charset="0"/>
            </a:endParaRPr>
          </a:p>
          <a:p>
            <a:pPr marL="0" indent="0">
              <a:buNone/>
            </a:pPr>
            <a:r>
              <a:rPr lang="en-US" dirty="0">
                <a:latin typeface="Arial Narrow" pitchFamily="34" charset="0"/>
              </a:rPr>
              <a:t>(</a:t>
            </a:r>
          </a:p>
          <a:p>
            <a:pPr marL="0" indent="0">
              <a:buNone/>
            </a:pPr>
            <a:r>
              <a:rPr lang="en-US" dirty="0" err="1" smtClean="0">
                <a:latin typeface="Arial Narrow" pitchFamily="34" charset="0"/>
              </a:rPr>
              <a:t>colname</a:t>
            </a:r>
            <a:r>
              <a:rPr lang="en-US" dirty="0" smtClean="0">
                <a:latin typeface="Arial Narrow" pitchFamily="34" charset="0"/>
              </a:rPr>
              <a:t> </a:t>
            </a:r>
            <a:r>
              <a:rPr lang="en-US" dirty="0">
                <a:latin typeface="Arial Narrow" pitchFamily="34" charset="0"/>
              </a:rPr>
              <a:t>integer DEFAULT </a:t>
            </a:r>
            <a:r>
              <a:rPr lang="en-US" dirty="0" err="1">
                <a:latin typeface="Arial Narrow" pitchFamily="34" charset="0"/>
              </a:rPr>
              <a:t>nextval</a:t>
            </a:r>
            <a:r>
              <a:rPr lang="en-US" dirty="0" smtClean="0">
                <a:latin typeface="Arial Narrow" pitchFamily="34" charset="0"/>
              </a:rPr>
              <a:t>('</a:t>
            </a:r>
            <a:r>
              <a:rPr lang="en-US" dirty="0" err="1" smtClean="0">
                <a:latin typeface="Arial Narrow" pitchFamily="34" charset="0"/>
              </a:rPr>
              <a:t>tablename_colname_seq</a:t>
            </a:r>
            <a:r>
              <a:rPr lang="en-US" dirty="0" smtClean="0">
                <a:latin typeface="Arial Narrow" pitchFamily="34" charset="0"/>
              </a:rPr>
              <a:t>'::</a:t>
            </a:r>
            <a:r>
              <a:rPr lang="en-US" dirty="0" err="1">
                <a:latin typeface="Arial Narrow" pitchFamily="34" charset="0"/>
              </a:rPr>
              <a:t>regclass</a:t>
            </a:r>
            <a:r>
              <a:rPr lang="en-US" dirty="0">
                <a:latin typeface="Arial Narrow" pitchFamily="34" charset="0"/>
              </a:rPr>
              <a:t>) NOT NULL </a:t>
            </a:r>
          </a:p>
          <a:p>
            <a:pPr marL="0" indent="0">
              <a:buNone/>
            </a:pPr>
            <a:r>
              <a:rPr lang="en-US" dirty="0" smtClean="0">
                <a:latin typeface="Arial Narrow" pitchFamily="34" charset="0"/>
              </a:rPr>
              <a:t>);</a:t>
            </a:r>
          </a:p>
          <a:p>
            <a:pPr marL="0" indent="0">
              <a:buNone/>
            </a:pPr>
            <a:endParaRPr lang="en-US" dirty="0" smtClean="0">
              <a:latin typeface="Arial Narrow" pitchFamily="34" charset="0"/>
            </a:endParaRPr>
          </a:p>
          <a:p>
            <a:pPr marL="0" indent="0">
              <a:buNone/>
            </a:pPr>
            <a:r>
              <a:rPr lang="en-US" dirty="0" smtClean="0"/>
              <a:t>Problem Style – Sequence does not move:</a:t>
            </a:r>
            <a:endParaRPr lang="en-US" dirty="0"/>
          </a:p>
          <a:p>
            <a:pPr marL="0" indent="0">
              <a:buNone/>
            </a:pPr>
            <a:r>
              <a:rPr lang="en-US" dirty="0">
                <a:latin typeface="Arial Narrow" pitchFamily="34" charset="0"/>
              </a:rPr>
              <a:t>CREATE TABLE </a:t>
            </a:r>
            <a:r>
              <a:rPr lang="en-US" dirty="0" err="1" smtClean="0">
                <a:latin typeface="Arial Narrow" pitchFamily="34" charset="0"/>
              </a:rPr>
              <a:t>tablename</a:t>
            </a:r>
            <a:endParaRPr lang="en-US" dirty="0" smtClean="0">
              <a:latin typeface="Arial Narrow" pitchFamily="34" charset="0"/>
            </a:endParaRPr>
          </a:p>
          <a:p>
            <a:pPr marL="0" indent="0">
              <a:buNone/>
            </a:pPr>
            <a:r>
              <a:rPr lang="en-US" dirty="0" smtClean="0">
                <a:latin typeface="Arial Narrow" pitchFamily="34" charset="0"/>
              </a:rPr>
              <a:t>(</a:t>
            </a:r>
            <a:endParaRPr lang="en-US" dirty="0">
              <a:latin typeface="Arial Narrow" pitchFamily="34" charset="0"/>
            </a:endParaRPr>
          </a:p>
          <a:p>
            <a:pPr marL="0" indent="0">
              <a:buNone/>
            </a:pPr>
            <a:r>
              <a:rPr lang="en-US" dirty="0" err="1" smtClean="0">
                <a:latin typeface="Arial Narrow" pitchFamily="34" charset="0"/>
              </a:rPr>
              <a:t>colname</a:t>
            </a:r>
            <a:r>
              <a:rPr lang="en-US" dirty="0" smtClean="0">
                <a:latin typeface="Arial Narrow" pitchFamily="34" charset="0"/>
              </a:rPr>
              <a:t> </a:t>
            </a:r>
            <a:r>
              <a:rPr lang="en-US" dirty="0">
                <a:latin typeface="Arial Narrow" pitchFamily="34" charset="0"/>
              </a:rPr>
              <a:t>integer DEFAULT </a:t>
            </a:r>
            <a:r>
              <a:rPr lang="en-US" dirty="0" err="1">
                <a:latin typeface="Arial Narrow" pitchFamily="34" charset="0"/>
              </a:rPr>
              <a:t>nextval</a:t>
            </a:r>
            <a:r>
              <a:rPr lang="en-US" dirty="0">
                <a:latin typeface="Arial Narrow" pitchFamily="34" charset="0"/>
              </a:rPr>
              <a:t>((</a:t>
            </a:r>
            <a:r>
              <a:rPr lang="en-US" dirty="0" smtClean="0">
                <a:latin typeface="Arial Narrow" pitchFamily="34" charset="0"/>
              </a:rPr>
              <a:t>'</a:t>
            </a:r>
            <a:r>
              <a:rPr lang="en-US" dirty="0" err="1" smtClean="0">
                <a:latin typeface="Arial Narrow" pitchFamily="34" charset="0"/>
              </a:rPr>
              <a:t>tablename_colname_seq</a:t>
            </a:r>
            <a:r>
              <a:rPr lang="en-US" dirty="0">
                <a:latin typeface="Arial Narrow" pitchFamily="34" charset="0"/>
              </a:rPr>
              <a:t>'::text)::</a:t>
            </a:r>
            <a:r>
              <a:rPr lang="en-US" dirty="0" err="1">
                <a:latin typeface="Arial Narrow" pitchFamily="34" charset="0"/>
              </a:rPr>
              <a:t>regclass</a:t>
            </a:r>
            <a:r>
              <a:rPr lang="en-US" dirty="0">
                <a:latin typeface="Arial Narrow" pitchFamily="34" charset="0"/>
              </a:rPr>
              <a:t>) NOT NULL </a:t>
            </a:r>
          </a:p>
          <a:p>
            <a:pPr marL="0" indent="0">
              <a:buNone/>
            </a:pPr>
            <a:r>
              <a:rPr lang="en-US" dirty="0">
                <a:latin typeface="Arial Narrow" pitchFamily="34" charset="0"/>
              </a:rPr>
              <a:t>);</a:t>
            </a:r>
          </a:p>
        </p:txBody>
      </p:sp>
      <p:sp>
        <p:nvSpPr>
          <p:cNvPr id="3" name="Title 2"/>
          <p:cNvSpPr>
            <a:spLocks noGrp="1"/>
          </p:cNvSpPr>
          <p:nvPr>
            <p:ph type="title"/>
          </p:nvPr>
        </p:nvSpPr>
        <p:spPr/>
        <p:txBody>
          <a:bodyPr/>
          <a:lstStyle/>
          <a:p>
            <a:r>
              <a:rPr lang="en-US" dirty="0" smtClean="0"/>
              <a:t>Finding the difference</a:t>
            </a:r>
            <a:endParaRPr lang="en-US" dirty="0"/>
          </a:p>
        </p:txBody>
      </p:sp>
    </p:spTree>
    <p:extLst>
      <p:ext uri="{BB962C8B-B14F-4D97-AF65-F5344CB8AC3E}">
        <p14:creationId xmlns:p14="http://schemas.microsoft.com/office/powerpoint/2010/main" val="28041555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smtClean="0"/>
              <a:t>To fix the default value, you need to remove the text by issuing an alter table command.</a:t>
            </a:r>
          </a:p>
          <a:p>
            <a:pPr marL="0" indent="0">
              <a:buNone/>
            </a:pPr>
            <a:endParaRPr lang="en-US" dirty="0" smtClean="0">
              <a:latin typeface="Arial Narrow" pitchFamily="34" charset="0"/>
            </a:endParaRPr>
          </a:p>
          <a:p>
            <a:pPr marL="0" indent="0">
              <a:buNone/>
            </a:pPr>
            <a:r>
              <a:rPr lang="en-US" dirty="0" smtClean="0">
                <a:latin typeface="Arial Narrow" pitchFamily="34" charset="0"/>
              </a:rPr>
              <a:t>ALTER </a:t>
            </a:r>
            <a:r>
              <a:rPr lang="en-US" dirty="0">
                <a:latin typeface="Arial Narrow" pitchFamily="34" charset="0"/>
              </a:rPr>
              <a:t>TABLE </a:t>
            </a:r>
            <a:r>
              <a:rPr lang="en-US" dirty="0" err="1" smtClean="0">
                <a:latin typeface="Arial Narrow" pitchFamily="34" charset="0"/>
              </a:rPr>
              <a:t>tablename</a:t>
            </a:r>
            <a:r>
              <a:rPr lang="en-US" dirty="0" smtClean="0">
                <a:latin typeface="Arial Narrow" pitchFamily="34" charset="0"/>
              </a:rPr>
              <a:t> </a:t>
            </a:r>
          </a:p>
          <a:p>
            <a:pPr marL="0" indent="0">
              <a:buNone/>
            </a:pPr>
            <a:r>
              <a:rPr lang="en-US" dirty="0" smtClean="0">
                <a:latin typeface="Arial Narrow" pitchFamily="34" charset="0"/>
              </a:rPr>
              <a:t>ALTER </a:t>
            </a:r>
            <a:r>
              <a:rPr lang="en-US" dirty="0">
                <a:latin typeface="Arial Narrow" pitchFamily="34" charset="0"/>
              </a:rPr>
              <a:t>COLUMN </a:t>
            </a:r>
            <a:r>
              <a:rPr lang="en-US" dirty="0" err="1" smtClean="0">
                <a:latin typeface="Arial Narrow" pitchFamily="34" charset="0"/>
              </a:rPr>
              <a:t>colname</a:t>
            </a:r>
            <a:r>
              <a:rPr lang="en-US" dirty="0" smtClean="0">
                <a:latin typeface="Arial Narrow" pitchFamily="34" charset="0"/>
              </a:rPr>
              <a:t> </a:t>
            </a:r>
          </a:p>
          <a:p>
            <a:pPr marL="0" indent="0">
              <a:buNone/>
            </a:pPr>
            <a:r>
              <a:rPr lang="en-US" dirty="0" smtClean="0">
                <a:latin typeface="Arial Narrow" pitchFamily="34" charset="0"/>
              </a:rPr>
              <a:t>SET </a:t>
            </a:r>
            <a:r>
              <a:rPr lang="en-US" dirty="0">
                <a:latin typeface="Arial Narrow" pitchFamily="34" charset="0"/>
              </a:rPr>
              <a:t>DEFAULT </a:t>
            </a:r>
            <a:r>
              <a:rPr lang="en-US" dirty="0" err="1">
                <a:latin typeface="Arial Narrow" pitchFamily="34" charset="0"/>
              </a:rPr>
              <a:t>nextval</a:t>
            </a:r>
            <a:r>
              <a:rPr lang="en-US" dirty="0" smtClean="0">
                <a:latin typeface="Arial Narrow" pitchFamily="34" charset="0"/>
              </a:rPr>
              <a:t>('</a:t>
            </a:r>
            <a:r>
              <a:rPr lang="en-US" dirty="0" err="1" smtClean="0">
                <a:latin typeface="Arial Narrow" pitchFamily="34" charset="0"/>
              </a:rPr>
              <a:t>tablename_colname_seq</a:t>
            </a:r>
            <a:r>
              <a:rPr lang="en-US" dirty="0">
                <a:latin typeface="Arial Narrow" pitchFamily="34" charset="0"/>
              </a:rPr>
              <a:t>'::</a:t>
            </a:r>
            <a:r>
              <a:rPr lang="en-US" dirty="0" err="1">
                <a:latin typeface="Arial Narrow" pitchFamily="34" charset="0"/>
              </a:rPr>
              <a:t>regclass</a:t>
            </a:r>
            <a:r>
              <a:rPr lang="en-US" dirty="0">
                <a:latin typeface="Arial Narrow" pitchFamily="34" charset="0"/>
              </a:rPr>
              <a:t>);</a:t>
            </a:r>
          </a:p>
        </p:txBody>
      </p:sp>
      <p:sp>
        <p:nvSpPr>
          <p:cNvPr id="3" name="Title 2"/>
          <p:cNvSpPr>
            <a:spLocks noGrp="1"/>
          </p:cNvSpPr>
          <p:nvPr>
            <p:ph type="title"/>
          </p:nvPr>
        </p:nvSpPr>
        <p:spPr/>
        <p:txBody>
          <a:bodyPr/>
          <a:lstStyle/>
          <a:p>
            <a:r>
              <a:rPr lang="en-US" dirty="0" smtClean="0"/>
              <a:t>Fixing the difference</a:t>
            </a:r>
            <a:endParaRPr lang="en-US" dirty="0"/>
          </a:p>
        </p:txBody>
      </p:sp>
    </p:spTree>
    <p:extLst>
      <p:ext uri="{BB962C8B-B14F-4D97-AF65-F5344CB8AC3E}">
        <p14:creationId xmlns:p14="http://schemas.microsoft.com/office/powerpoint/2010/main" val="27589850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smtClean="0"/>
              <a:t>If you now move the tables to a different schema and then try to delete the sequence in the old schema you will get the error message about “cannot drop sequence”. This is good because we are now seeing some referential integrity. But they sequence did not move with the table.</a:t>
            </a:r>
          </a:p>
          <a:p>
            <a:pPr marL="0" indent="0">
              <a:buNone/>
            </a:pPr>
            <a:endParaRPr lang="en-US" dirty="0">
              <a:latin typeface="Arial Narrow" pitchFamily="34" charset="0"/>
            </a:endParaRPr>
          </a:p>
          <a:p>
            <a:pPr marL="0" indent="0">
              <a:buNone/>
            </a:pPr>
            <a:r>
              <a:rPr lang="en-US" dirty="0" smtClean="0"/>
              <a:t>If you delete the table </a:t>
            </a:r>
            <a:r>
              <a:rPr lang="en-US" dirty="0"/>
              <a:t>the sequence will not be deleted. </a:t>
            </a:r>
            <a:r>
              <a:rPr lang="en-US" dirty="0" smtClean="0"/>
              <a:t>So there is currently only one way referential integrity.</a:t>
            </a:r>
            <a:endParaRPr lang="en-US" dirty="0">
              <a:latin typeface="Arial Narrow" pitchFamily="34" charset="0"/>
            </a:endParaRPr>
          </a:p>
        </p:txBody>
      </p:sp>
      <p:sp>
        <p:nvSpPr>
          <p:cNvPr id="3" name="Title 2"/>
          <p:cNvSpPr>
            <a:spLocks noGrp="1"/>
          </p:cNvSpPr>
          <p:nvPr>
            <p:ph type="title"/>
          </p:nvPr>
        </p:nvSpPr>
        <p:spPr/>
        <p:txBody>
          <a:bodyPr/>
          <a:lstStyle/>
          <a:p>
            <a:r>
              <a:rPr lang="en-US" dirty="0" smtClean="0"/>
              <a:t>What is fixed and what is not fixed</a:t>
            </a:r>
            <a:endParaRPr lang="en-US" dirty="0"/>
          </a:p>
        </p:txBody>
      </p:sp>
    </p:spTree>
    <p:extLst>
      <p:ext uri="{BB962C8B-B14F-4D97-AF65-F5344CB8AC3E}">
        <p14:creationId xmlns:p14="http://schemas.microsoft.com/office/powerpoint/2010/main" val="22241180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smtClean="0"/>
              <a:t>With my GUI tools the tables/sequence now look the same, so I dumped both types of tables and found one more difference.</a:t>
            </a:r>
          </a:p>
          <a:p>
            <a:pPr marL="0" indent="0">
              <a:buNone/>
            </a:pPr>
            <a:endParaRPr lang="en-US" dirty="0">
              <a:latin typeface="Arial Narrow" pitchFamily="34" charset="0"/>
            </a:endParaRPr>
          </a:p>
          <a:p>
            <a:pPr marL="0" indent="0">
              <a:buNone/>
            </a:pPr>
            <a:r>
              <a:rPr lang="en-US" dirty="0">
                <a:latin typeface="Arial Narrow" pitchFamily="34" charset="0"/>
              </a:rPr>
              <a:t>ALTER SEQUENCE </a:t>
            </a:r>
            <a:r>
              <a:rPr lang="en-US" dirty="0" err="1" smtClean="0">
                <a:latin typeface="Arial Narrow" pitchFamily="34" charset="0"/>
              </a:rPr>
              <a:t>tablename_colname_seq</a:t>
            </a:r>
            <a:r>
              <a:rPr lang="en-US" dirty="0" smtClean="0">
                <a:latin typeface="Arial Narrow" pitchFamily="34" charset="0"/>
              </a:rPr>
              <a:t> </a:t>
            </a:r>
            <a:r>
              <a:rPr lang="en-US" dirty="0">
                <a:latin typeface="Arial Narrow" pitchFamily="34" charset="0"/>
              </a:rPr>
              <a:t>OWNED BY </a:t>
            </a:r>
            <a:r>
              <a:rPr lang="en-US" dirty="0" err="1" smtClean="0">
                <a:latin typeface="Arial Narrow" pitchFamily="34" charset="0"/>
              </a:rPr>
              <a:t>tablename.colname</a:t>
            </a:r>
            <a:r>
              <a:rPr lang="en-US" dirty="0" smtClean="0">
                <a:latin typeface="Arial Narrow" pitchFamily="34" charset="0"/>
              </a:rPr>
              <a:t>;</a:t>
            </a:r>
            <a:endParaRPr lang="en-US" dirty="0">
              <a:latin typeface="Arial Narrow" pitchFamily="34" charset="0"/>
            </a:endParaRPr>
          </a:p>
        </p:txBody>
      </p:sp>
      <p:sp>
        <p:nvSpPr>
          <p:cNvPr id="3" name="Title 2"/>
          <p:cNvSpPr>
            <a:spLocks noGrp="1"/>
          </p:cNvSpPr>
          <p:nvPr>
            <p:ph type="title"/>
          </p:nvPr>
        </p:nvSpPr>
        <p:spPr/>
        <p:txBody>
          <a:bodyPr/>
          <a:lstStyle/>
          <a:p>
            <a:r>
              <a:rPr lang="en-US" dirty="0" smtClean="0"/>
              <a:t>Finding the next difference</a:t>
            </a:r>
            <a:endParaRPr lang="en-US" dirty="0"/>
          </a:p>
        </p:txBody>
      </p:sp>
    </p:spTree>
    <p:extLst>
      <p:ext uri="{BB962C8B-B14F-4D97-AF65-F5344CB8AC3E}">
        <p14:creationId xmlns:p14="http://schemas.microsoft.com/office/powerpoint/2010/main" val="28879437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smtClean="0"/>
              <a:t>Now the table acts the way we expect it should. When we move the table, the sequence moves also. We are not allowed to delete the sequence without deleting the table. If we delete the table, the sequence is automatically deleted.</a:t>
            </a:r>
          </a:p>
          <a:p>
            <a:pPr marL="0" indent="0">
              <a:buNone/>
            </a:pPr>
            <a:endParaRPr lang="en-US" dirty="0"/>
          </a:p>
          <a:p>
            <a:pPr marL="0" indent="0">
              <a:buNone/>
            </a:pPr>
            <a:r>
              <a:rPr lang="en-US" dirty="0" smtClean="0"/>
              <a:t>We now have bi-directional referential integrity.</a:t>
            </a:r>
            <a:endParaRPr lang="en-US" dirty="0">
              <a:latin typeface="Arial Narrow" pitchFamily="34" charset="0"/>
            </a:endParaRPr>
          </a:p>
        </p:txBody>
      </p:sp>
      <p:sp>
        <p:nvSpPr>
          <p:cNvPr id="3" name="Title 2"/>
          <p:cNvSpPr>
            <a:spLocks noGrp="1"/>
          </p:cNvSpPr>
          <p:nvPr>
            <p:ph type="title"/>
          </p:nvPr>
        </p:nvSpPr>
        <p:spPr/>
        <p:txBody>
          <a:bodyPr/>
          <a:lstStyle/>
          <a:p>
            <a:r>
              <a:rPr lang="en-US" dirty="0" smtClean="0"/>
              <a:t>Finally fixed</a:t>
            </a:r>
            <a:endParaRPr lang="en-US" dirty="0"/>
          </a:p>
        </p:txBody>
      </p:sp>
    </p:spTree>
    <p:extLst>
      <p:ext uri="{BB962C8B-B14F-4D97-AF65-F5344CB8AC3E}">
        <p14:creationId xmlns:p14="http://schemas.microsoft.com/office/powerpoint/2010/main" val="35699931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smtClean="0"/>
              <a:t>When looking at the </a:t>
            </a:r>
            <a:r>
              <a:rPr lang="en-US" dirty="0" err="1" smtClean="0"/>
              <a:t>Postgres</a:t>
            </a:r>
            <a:r>
              <a:rPr lang="en-US" dirty="0" smtClean="0"/>
              <a:t> documentation about Sequence Functions, I found when everything changed. It happened between versions 8.0 and 8.1.</a:t>
            </a:r>
          </a:p>
          <a:p>
            <a:pPr marL="0" indent="0">
              <a:buNone/>
            </a:pPr>
            <a:endParaRPr lang="en-US" dirty="0"/>
          </a:p>
          <a:p>
            <a:pPr marL="0" indent="0">
              <a:buNone/>
            </a:pPr>
            <a:r>
              <a:rPr lang="en-US" dirty="0" smtClean="0"/>
              <a:t>If you have any serials created in 8.0 or before and are now using 8.1 or newer, you do not have any referential integrity on those early serials but will have either one-way or bi-directional referential integrity on the newer serials.</a:t>
            </a:r>
            <a:endParaRPr lang="en-US" dirty="0">
              <a:latin typeface="Arial Narrow" pitchFamily="34" charset="0"/>
            </a:endParaRPr>
          </a:p>
        </p:txBody>
      </p:sp>
      <p:sp>
        <p:nvSpPr>
          <p:cNvPr id="3" name="Title 2"/>
          <p:cNvSpPr>
            <a:spLocks noGrp="1"/>
          </p:cNvSpPr>
          <p:nvPr>
            <p:ph type="title"/>
          </p:nvPr>
        </p:nvSpPr>
        <p:spPr/>
        <p:txBody>
          <a:bodyPr/>
          <a:lstStyle/>
          <a:p>
            <a:r>
              <a:rPr lang="en-US" dirty="0" smtClean="0"/>
              <a:t>Finding out how this happened</a:t>
            </a:r>
            <a:endParaRPr lang="en-US" dirty="0"/>
          </a:p>
        </p:txBody>
      </p:sp>
    </p:spTree>
    <p:extLst>
      <p:ext uri="{BB962C8B-B14F-4D97-AF65-F5344CB8AC3E}">
        <p14:creationId xmlns:p14="http://schemas.microsoft.com/office/powerpoint/2010/main" val="6427788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smtClean="0"/>
              <a:t>If you have a 1-1 relationship, sequence to table, then you will want bi-directional referential integrity.</a:t>
            </a:r>
          </a:p>
          <a:p>
            <a:pPr marL="0" indent="0">
              <a:buNone/>
            </a:pPr>
            <a:endParaRPr lang="en-US" dirty="0"/>
          </a:p>
          <a:p>
            <a:pPr marL="0" indent="0">
              <a:buNone/>
            </a:pPr>
            <a:r>
              <a:rPr lang="en-US" dirty="0" smtClean="0"/>
              <a:t>If you have a 1 to many relationship, one sequence to many tables, then you will want one way referential integrity. This one way relationship keeps you from dropping the sequence when other tables still rely on it. But you must move the sequence separately when moving the tables.</a:t>
            </a:r>
            <a:endParaRPr lang="en-US" dirty="0">
              <a:latin typeface="Arial Narrow" pitchFamily="34" charset="0"/>
            </a:endParaRPr>
          </a:p>
        </p:txBody>
      </p:sp>
      <p:sp>
        <p:nvSpPr>
          <p:cNvPr id="3" name="Title 2"/>
          <p:cNvSpPr>
            <a:spLocks noGrp="1"/>
          </p:cNvSpPr>
          <p:nvPr>
            <p:ph type="title"/>
          </p:nvPr>
        </p:nvSpPr>
        <p:spPr/>
        <p:txBody>
          <a:bodyPr/>
          <a:lstStyle/>
          <a:p>
            <a:r>
              <a:rPr lang="en-US" dirty="0" smtClean="0"/>
              <a:t>One Way versus Bi-Directional</a:t>
            </a:r>
            <a:endParaRPr lang="en-US" dirty="0"/>
          </a:p>
        </p:txBody>
      </p:sp>
    </p:spTree>
    <p:extLst>
      <p:ext uri="{BB962C8B-B14F-4D97-AF65-F5344CB8AC3E}">
        <p14:creationId xmlns:p14="http://schemas.microsoft.com/office/powerpoint/2010/main" val="21166656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876800"/>
          </a:xfrm>
        </p:spPr>
        <p:txBody>
          <a:bodyPr>
            <a:normAutofit fontScale="62500" lnSpcReduction="20000"/>
          </a:bodyPr>
          <a:lstStyle/>
          <a:p>
            <a:pPr marL="0" indent="0">
              <a:buNone/>
            </a:pPr>
            <a:r>
              <a:rPr lang="en-US" b="1" dirty="0" smtClean="0"/>
              <a:t>Note</a:t>
            </a:r>
            <a:r>
              <a:rPr lang="en-US" b="1" dirty="0"/>
              <a:t>: </a:t>
            </a:r>
            <a:r>
              <a:rPr lang="en-US" dirty="0"/>
              <a:t>Before PostgreSQL 8.1, the arguments of the sequence functions were of type text, not </a:t>
            </a:r>
            <a:r>
              <a:rPr lang="en-US" dirty="0" err="1"/>
              <a:t>regclass</a:t>
            </a:r>
            <a:r>
              <a:rPr lang="en-US" dirty="0"/>
              <a:t>, and the above-described conversion from a text string to an OID value would happen at run time during each call. For backwards compatibility, this facility still exists, but internally it is now handled as an implicit coercion from text to </a:t>
            </a:r>
            <a:r>
              <a:rPr lang="en-US" dirty="0" err="1"/>
              <a:t>regclass</a:t>
            </a:r>
            <a:r>
              <a:rPr lang="en-US" dirty="0"/>
              <a:t> before the function is invoked.</a:t>
            </a:r>
          </a:p>
          <a:p>
            <a:pPr marL="0" indent="0">
              <a:buNone/>
            </a:pPr>
            <a:endParaRPr lang="en-US" dirty="0"/>
          </a:p>
          <a:p>
            <a:pPr marL="0" indent="0">
              <a:buNone/>
            </a:pPr>
            <a:r>
              <a:rPr lang="en-US" dirty="0" smtClean="0"/>
              <a:t>When </a:t>
            </a:r>
            <a:r>
              <a:rPr lang="en-US" dirty="0"/>
              <a:t>you write the argument of a sequence function as an unadorned literal string, it becomes a constant of type </a:t>
            </a:r>
            <a:r>
              <a:rPr lang="en-US" dirty="0" err="1"/>
              <a:t>regclass</a:t>
            </a:r>
            <a:r>
              <a:rPr lang="en-US" dirty="0"/>
              <a:t>. Since this is really just an OID, it will track the originally identified sequence despite later renaming, schema reassignment, etc. This "early binding" behavior is usually desirable for sequence references in column defaults and views. But sometimes you will want "late binding" where the sequence reference is resolved at run time. To get late-binding behavior, force the constant to be stored as a text constant instead of </a:t>
            </a:r>
            <a:r>
              <a:rPr lang="en-US" dirty="0" err="1"/>
              <a:t>regclass</a:t>
            </a:r>
            <a:r>
              <a:rPr lang="en-US" dirty="0"/>
              <a:t>:</a:t>
            </a:r>
          </a:p>
          <a:p>
            <a:pPr marL="0" indent="0">
              <a:buNone/>
            </a:pPr>
            <a:endParaRPr lang="en-US" dirty="0"/>
          </a:p>
          <a:p>
            <a:pPr marL="0" indent="0">
              <a:buNone/>
            </a:pPr>
            <a:r>
              <a:rPr lang="en-US" dirty="0" err="1" smtClean="0">
                <a:latin typeface="Arial Narrow" pitchFamily="34" charset="0"/>
              </a:rPr>
              <a:t>nextval</a:t>
            </a:r>
            <a:r>
              <a:rPr lang="en-US" dirty="0">
                <a:latin typeface="Arial Narrow" pitchFamily="34" charset="0"/>
              </a:rPr>
              <a:t>('foo'::text)      foo is looked up at runtime</a:t>
            </a:r>
          </a:p>
          <a:p>
            <a:pPr marL="0" indent="0">
              <a:buNone/>
            </a:pPr>
            <a:endParaRPr lang="en-US" dirty="0"/>
          </a:p>
          <a:p>
            <a:pPr marL="0" indent="0">
              <a:buNone/>
            </a:pPr>
            <a:r>
              <a:rPr lang="en-US" dirty="0" smtClean="0"/>
              <a:t>Note </a:t>
            </a:r>
            <a:r>
              <a:rPr lang="en-US" dirty="0"/>
              <a:t>that late binding was the only behavior supported in PostgreSQL releases before 8.1, so you may need to do this to preserve the semantics of old applications.</a:t>
            </a:r>
          </a:p>
          <a:p>
            <a:pPr marL="0" indent="0">
              <a:buNone/>
            </a:pPr>
            <a:endParaRPr lang="en-US" dirty="0"/>
          </a:p>
          <a:p>
            <a:pPr marL="0" indent="0">
              <a:buNone/>
            </a:pPr>
            <a:r>
              <a:rPr lang="en-US" dirty="0" smtClean="0"/>
              <a:t>Of </a:t>
            </a:r>
            <a:r>
              <a:rPr lang="en-US" dirty="0"/>
              <a:t>course, the argument of a sequence function can be an expression as well as a constant. If it is a text expression then the implicit coercion will result in a run-time lookup</a:t>
            </a:r>
            <a:r>
              <a:rPr lang="en-US" dirty="0" smtClean="0"/>
              <a:t>.</a:t>
            </a:r>
            <a:endParaRPr lang="en-US" dirty="0"/>
          </a:p>
        </p:txBody>
      </p:sp>
      <p:sp>
        <p:nvSpPr>
          <p:cNvPr id="3" name="Title 2"/>
          <p:cNvSpPr>
            <a:spLocks noGrp="1"/>
          </p:cNvSpPr>
          <p:nvPr>
            <p:ph type="title"/>
          </p:nvPr>
        </p:nvSpPr>
        <p:spPr/>
        <p:txBody>
          <a:bodyPr>
            <a:normAutofit/>
          </a:bodyPr>
          <a:lstStyle/>
          <a:p>
            <a:r>
              <a:rPr lang="en-US" dirty="0"/>
              <a:t>Sequence </a:t>
            </a:r>
            <a:r>
              <a:rPr lang="en-US" dirty="0" smtClean="0"/>
              <a:t>Manipulation Note</a:t>
            </a:r>
            <a:endParaRPr lang="en-US" dirty="0"/>
          </a:p>
        </p:txBody>
      </p:sp>
    </p:spTree>
    <p:extLst>
      <p:ext uri="{BB962C8B-B14F-4D97-AF65-F5344CB8AC3E}">
        <p14:creationId xmlns:p14="http://schemas.microsoft.com/office/powerpoint/2010/main" val="22469720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smtClean="0"/>
              <a:t>What we need to do is look at all the default values and see if there are any ‘</a:t>
            </a:r>
            <a:r>
              <a:rPr lang="en-US" dirty="0" smtClean="0">
                <a:latin typeface="Arial Narrow" pitchFamily="34" charset="0"/>
              </a:rPr>
              <a:t>::text)::</a:t>
            </a:r>
            <a:r>
              <a:rPr lang="en-US" dirty="0" err="1" smtClean="0">
                <a:latin typeface="Arial Narrow" pitchFamily="34" charset="0"/>
              </a:rPr>
              <a:t>regclass</a:t>
            </a:r>
            <a:r>
              <a:rPr lang="en-US" dirty="0" smtClean="0">
                <a:latin typeface="Arial Narrow" pitchFamily="34" charset="0"/>
              </a:rPr>
              <a:t>)</a:t>
            </a:r>
            <a:r>
              <a:rPr lang="en-US" dirty="0" smtClean="0"/>
              <a:t>’.</a:t>
            </a:r>
          </a:p>
          <a:p>
            <a:pPr marL="0" indent="0">
              <a:buNone/>
            </a:pPr>
            <a:endParaRPr lang="en-US" dirty="0">
              <a:latin typeface="Arial Narrow" pitchFamily="34" charset="0"/>
            </a:endParaRPr>
          </a:p>
          <a:p>
            <a:pPr marL="0" indent="0">
              <a:buNone/>
            </a:pPr>
            <a:r>
              <a:rPr lang="en-US" dirty="0">
                <a:latin typeface="Arial Narrow" pitchFamily="34" charset="0"/>
              </a:rPr>
              <a:t>SELECT </a:t>
            </a:r>
            <a:r>
              <a:rPr lang="en-US" dirty="0" err="1" smtClean="0">
                <a:latin typeface="Arial Narrow" pitchFamily="34" charset="0"/>
              </a:rPr>
              <a:t>adsrc</a:t>
            </a:r>
            <a:r>
              <a:rPr lang="en-US" dirty="0" smtClean="0">
                <a:latin typeface="Arial Narrow" pitchFamily="34" charset="0"/>
              </a:rPr>
              <a:t> </a:t>
            </a:r>
            <a:r>
              <a:rPr lang="en-US" dirty="0">
                <a:latin typeface="Arial Narrow" pitchFamily="34" charset="0"/>
              </a:rPr>
              <a:t>FROM </a:t>
            </a:r>
            <a:r>
              <a:rPr lang="en-US" dirty="0" err="1">
                <a:latin typeface="Arial Narrow" pitchFamily="34" charset="0"/>
              </a:rPr>
              <a:t>pg_catalog.pg_attrdef</a:t>
            </a:r>
            <a:endParaRPr lang="en-US" dirty="0">
              <a:latin typeface="Arial Narrow" pitchFamily="34" charset="0"/>
            </a:endParaRPr>
          </a:p>
          <a:p>
            <a:pPr marL="0" indent="0">
              <a:buNone/>
            </a:pPr>
            <a:r>
              <a:rPr lang="en-US" dirty="0">
                <a:latin typeface="Arial Narrow" pitchFamily="34" charset="0"/>
              </a:rPr>
              <a:t>WHERE </a:t>
            </a:r>
            <a:r>
              <a:rPr lang="en-US" dirty="0" err="1">
                <a:latin typeface="Arial Narrow" pitchFamily="34" charset="0"/>
              </a:rPr>
              <a:t>adnum</a:t>
            </a:r>
            <a:r>
              <a:rPr lang="en-US" dirty="0">
                <a:latin typeface="Arial Narrow" pitchFamily="34" charset="0"/>
              </a:rPr>
              <a:t> = 1</a:t>
            </a:r>
          </a:p>
          <a:p>
            <a:pPr marL="0" indent="0">
              <a:buNone/>
            </a:pPr>
            <a:r>
              <a:rPr lang="en-US" dirty="0" smtClean="0">
                <a:latin typeface="Arial Narrow" pitchFamily="34" charset="0"/>
              </a:rPr>
              <a:t>AND </a:t>
            </a:r>
            <a:r>
              <a:rPr lang="en-US" dirty="0" err="1">
                <a:latin typeface="Arial Narrow" pitchFamily="34" charset="0"/>
              </a:rPr>
              <a:t>adsrc</a:t>
            </a:r>
            <a:r>
              <a:rPr lang="en-US" dirty="0">
                <a:latin typeface="Arial Narrow" pitchFamily="34" charset="0"/>
              </a:rPr>
              <a:t> LIKE '%::text)::</a:t>
            </a:r>
            <a:r>
              <a:rPr lang="en-US" dirty="0" err="1">
                <a:latin typeface="Arial Narrow" pitchFamily="34" charset="0"/>
              </a:rPr>
              <a:t>regclass</a:t>
            </a:r>
            <a:r>
              <a:rPr lang="en-US" dirty="0">
                <a:latin typeface="Arial Narrow" pitchFamily="34" charset="0"/>
              </a:rPr>
              <a:t>)';</a:t>
            </a:r>
          </a:p>
        </p:txBody>
      </p:sp>
      <p:sp>
        <p:nvSpPr>
          <p:cNvPr id="3" name="Title 2"/>
          <p:cNvSpPr>
            <a:spLocks noGrp="1"/>
          </p:cNvSpPr>
          <p:nvPr>
            <p:ph type="title"/>
          </p:nvPr>
        </p:nvSpPr>
        <p:spPr/>
        <p:txBody>
          <a:bodyPr/>
          <a:lstStyle/>
          <a:p>
            <a:r>
              <a:rPr lang="en-US" dirty="0" smtClean="0"/>
              <a:t>How to find out if your affected</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986922469"/>
              </p:ext>
            </p:extLst>
          </p:nvPr>
        </p:nvGraphicFramePr>
        <p:xfrm>
          <a:off x="533400" y="4648200"/>
          <a:ext cx="8001000" cy="741680"/>
        </p:xfrm>
        <a:graphic>
          <a:graphicData uri="http://schemas.openxmlformats.org/drawingml/2006/table">
            <a:tbl>
              <a:tblPr firstRow="1" bandRow="1">
                <a:tableStyleId>{5C22544A-7EE6-4342-B048-85BDC9FD1C3A}</a:tableStyleId>
              </a:tblPr>
              <a:tblGrid>
                <a:gridCol w="8001000"/>
              </a:tblGrid>
              <a:tr h="370840">
                <a:tc>
                  <a:txBody>
                    <a:bodyPr/>
                    <a:lstStyle/>
                    <a:p>
                      <a:r>
                        <a:rPr lang="en-US" dirty="0" err="1" smtClean="0"/>
                        <a:t>adsrc</a:t>
                      </a:r>
                      <a:endParaRPr lang="en-US" dirty="0"/>
                    </a:p>
                  </a:txBody>
                  <a:tcPr/>
                </a:tc>
              </a:tr>
              <a:tr h="370840">
                <a:tc>
                  <a:txBody>
                    <a:bodyPr/>
                    <a:lstStyle/>
                    <a:p>
                      <a:r>
                        <a:rPr lang="en-US" dirty="0" err="1" smtClean="0"/>
                        <a:t>nextval</a:t>
                      </a:r>
                      <a:r>
                        <a:rPr lang="en-US" dirty="0" smtClean="0"/>
                        <a:t>(('</a:t>
                      </a:r>
                      <a:r>
                        <a:rPr lang="en-US" dirty="0" err="1" smtClean="0"/>
                        <a:t>schemaname.tablename_colname_seq</a:t>
                      </a:r>
                      <a:r>
                        <a:rPr lang="en-US" dirty="0" smtClean="0"/>
                        <a:t>'::text)::</a:t>
                      </a:r>
                      <a:r>
                        <a:rPr lang="en-US" dirty="0" err="1" smtClean="0"/>
                        <a:t>regclass</a:t>
                      </a:r>
                      <a:r>
                        <a:rPr lang="en-US" dirty="0" smtClean="0"/>
                        <a:t>)</a:t>
                      </a:r>
                      <a:endParaRPr lang="en-US" dirty="0"/>
                    </a:p>
                  </a:txBody>
                  <a:tcPr/>
                </a:tc>
              </a:tr>
            </a:tbl>
          </a:graphicData>
        </a:graphic>
      </p:graphicFrame>
    </p:spTree>
    <p:extLst>
      <p:ext uri="{BB962C8B-B14F-4D97-AF65-F5344CB8AC3E}">
        <p14:creationId xmlns:p14="http://schemas.microsoft.com/office/powerpoint/2010/main" val="1715429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The answer is yes, with conditions.</a:t>
            </a:r>
          </a:p>
          <a:p>
            <a:pPr marL="514350" indent="-514350">
              <a:buFont typeface="+mj-lt"/>
              <a:buAutoNum type="arabicPeriod"/>
            </a:pPr>
            <a:r>
              <a:rPr lang="en-US" dirty="0" smtClean="0"/>
              <a:t>If you don’t use the same sequence on more than one table some of the time. It needs to be one way or the other. This is so that you can either do the </a:t>
            </a:r>
            <a:r>
              <a:rPr lang="en-US" dirty="0" smtClean="0">
                <a:latin typeface="Arial Narrow" pitchFamily="34" charset="0"/>
              </a:rPr>
              <a:t>OWNED BY </a:t>
            </a:r>
            <a:r>
              <a:rPr lang="en-US" dirty="0" smtClean="0"/>
              <a:t>or not.</a:t>
            </a:r>
          </a:p>
          <a:p>
            <a:pPr marL="514350" indent="-514350">
              <a:buFont typeface="+mj-lt"/>
              <a:buAutoNum type="arabicPeriod"/>
            </a:pPr>
            <a:r>
              <a:rPr lang="en-US" dirty="0" smtClean="0"/>
              <a:t>If you use the default name formatting for the sequence name, this will allow you to easily figure out the table and field name, otherwise it is more complex but not impossible. </a:t>
            </a:r>
            <a:endParaRPr lang="en-US" dirty="0"/>
          </a:p>
        </p:txBody>
      </p:sp>
      <p:sp>
        <p:nvSpPr>
          <p:cNvPr id="3" name="Title 2"/>
          <p:cNvSpPr>
            <a:spLocks noGrp="1"/>
          </p:cNvSpPr>
          <p:nvPr>
            <p:ph type="title"/>
          </p:nvPr>
        </p:nvSpPr>
        <p:spPr/>
        <p:txBody>
          <a:bodyPr/>
          <a:lstStyle/>
          <a:p>
            <a:r>
              <a:rPr lang="en-US" dirty="0" smtClean="0"/>
              <a:t>Is there any way to automate the fix</a:t>
            </a:r>
            <a:endParaRPr lang="en-US" dirty="0"/>
          </a:p>
        </p:txBody>
      </p:sp>
    </p:spTree>
    <p:extLst>
      <p:ext uri="{BB962C8B-B14F-4D97-AF65-F5344CB8AC3E}">
        <p14:creationId xmlns:p14="http://schemas.microsoft.com/office/powerpoint/2010/main" val="53738540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5105400"/>
          </a:xfrm>
        </p:spPr>
        <p:txBody>
          <a:bodyPr>
            <a:normAutofit lnSpcReduction="10000"/>
          </a:bodyPr>
          <a:lstStyle/>
          <a:p>
            <a:r>
              <a:rPr lang="en-US" dirty="0">
                <a:latin typeface="Arial Narrow" pitchFamily="34" charset="0"/>
              </a:rPr>
              <a:t>ALTER SEQUENCE </a:t>
            </a:r>
            <a:r>
              <a:rPr lang="en-US" dirty="0" err="1">
                <a:latin typeface="Arial Narrow" pitchFamily="34" charset="0"/>
              </a:rPr>
              <a:t>tablename_colname_seq</a:t>
            </a:r>
            <a:r>
              <a:rPr lang="en-US" dirty="0">
                <a:latin typeface="Arial Narrow" pitchFamily="34" charset="0"/>
              </a:rPr>
              <a:t> OWNED BY </a:t>
            </a:r>
            <a:r>
              <a:rPr lang="en-US" dirty="0" err="1">
                <a:latin typeface="Arial Narrow" pitchFamily="34" charset="0"/>
              </a:rPr>
              <a:t>tablename.colname</a:t>
            </a:r>
            <a:r>
              <a:rPr lang="en-US" dirty="0" smtClean="0">
                <a:latin typeface="Arial Narrow" pitchFamily="34" charset="0"/>
              </a:rPr>
              <a:t>;</a:t>
            </a:r>
            <a:br>
              <a:rPr lang="en-US" dirty="0" smtClean="0">
                <a:latin typeface="Arial Narrow" pitchFamily="34" charset="0"/>
              </a:rPr>
            </a:br>
            <a:r>
              <a:rPr lang="en-US" dirty="0" smtClean="0"/>
              <a:t>This provides referential integrity from the table to the sequence. If you move or drop the table, the sequence will either move or be dropped at the same time.</a:t>
            </a:r>
          </a:p>
          <a:p>
            <a:endParaRPr lang="en-US" dirty="0"/>
          </a:p>
          <a:p>
            <a:r>
              <a:rPr lang="en-US" dirty="0" smtClean="0">
                <a:latin typeface="Arial Narrow" pitchFamily="34" charset="0"/>
              </a:rPr>
              <a:t>ALTER </a:t>
            </a:r>
            <a:r>
              <a:rPr lang="en-US" dirty="0">
                <a:latin typeface="Arial Narrow" pitchFamily="34" charset="0"/>
              </a:rPr>
              <a:t>TABLE </a:t>
            </a:r>
            <a:r>
              <a:rPr lang="en-US" dirty="0" err="1">
                <a:latin typeface="Arial Narrow" pitchFamily="34" charset="0"/>
              </a:rPr>
              <a:t>tablename</a:t>
            </a:r>
            <a:r>
              <a:rPr lang="en-US" dirty="0">
                <a:latin typeface="Arial Narrow" pitchFamily="34" charset="0"/>
              </a:rPr>
              <a:t> </a:t>
            </a:r>
            <a:r>
              <a:rPr lang="en-US" dirty="0" smtClean="0">
                <a:latin typeface="Arial Narrow" pitchFamily="34" charset="0"/>
              </a:rPr>
              <a:t/>
            </a:r>
            <a:br>
              <a:rPr lang="en-US" dirty="0" smtClean="0">
                <a:latin typeface="Arial Narrow" pitchFamily="34" charset="0"/>
              </a:rPr>
            </a:br>
            <a:r>
              <a:rPr lang="en-US" dirty="0" smtClean="0">
                <a:latin typeface="Arial Narrow" pitchFamily="34" charset="0"/>
              </a:rPr>
              <a:t>ALTER </a:t>
            </a:r>
            <a:r>
              <a:rPr lang="en-US" dirty="0">
                <a:latin typeface="Arial Narrow" pitchFamily="34" charset="0"/>
              </a:rPr>
              <a:t>COLUMN </a:t>
            </a:r>
            <a:r>
              <a:rPr lang="en-US" dirty="0" err="1">
                <a:latin typeface="Arial Narrow" pitchFamily="34" charset="0"/>
              </a:rPr>
              <a:t>colname</a:t>
            </a:r>
            <a:r>
              <a:rPr lang="en-US" dirty="0">
                <a:latin typeface="Arial Narrow" pitchFamily="34" charset="0"/>
              </a:rPr>
              <a:t> </a:t>
            </a:r>
            <a:r>
              <a:rPr lang="en-US" dirty="0" smtClean="0">
                <a:latin typeface="Arial Narrow" pitchFamily="34" charset="0"/>
              </a:rPr>
              <a:t/>
            </a:r>
            <a:br>
              <a:rPr lang="en-US" dirty="0" smtClean="0">
                <a:latin typeface="Arial Narrow" pitchFamily="34" charset="0"/>
              </a:rPr>
            </a:br>
            <a:r>
              <a:rPr lang="en-US" dirty="0" smtClean="0">
                <a:latin typeface="Arial Narrow" pitchFamily="34" charset="0"/>
              </a:rPr>
              <a:t>SET </a:t>
            </a:r>
            <a:r>
              <a:rPr lang="en-US" dirty="0">
                <a:latin typeface="Arial Narrow" pitchFamily="34" charset="0"/>
              </a:rPr>
              <a:t>DEFAULT </a:t>
            </a:r>
            <a:r>
              <a:rPr lang="en-US" dirty="0" err="1">
                <a:latin typeface="Arial Narrow" pitchFamily="34" charset="0"/>
              </a:rPr>
              <a:t>nextval</a:t>
            </a:r>
            <a:r>
              <a:rPr lang="en-US" dirty="0">
                <a:latin typeface="Arial Narrow" pitchFamily="34" charset="0"/>
              </a:rPr>
              <a:t>('</a:t>
            </a:r>
            <a:r>
              <a:rPr lang="en-US" dirty="0" err="1">
                <a:latin typeface="Arial Narrow" pitchFamily="34" charset="0"/>
              </a:rPr>
              <a:t>tablename_colname_seq</a:t>
            </a:r>
            <a:r>
              <a:rPr lang="en-US" dirty="0">
                <a:latin typeface="Arial Narrow" pitchFamily="34" charset="0"/>
              </a:rPr>
              <a:t>'::</a:t>
            </a:r>
            <a:r>
              <a:rPr lang="en-US" dirty="0" err="1">
                <a:latin typeface="Arial Narrow" pitchFamily="34" charset="0"/>
              </a:rPr>
              <a:t>regclass</a:t>
            </a:r>
            <a:r>
              <a:rPr lang="en-US" dirty="0" smtClean="0">
                <a:latin typeface="Arial Narrow" pitchFamily="34" charset="0"/>
              </a:rPr>
              <a:t>);</a:t>
            </a:r>
            <a:br>
              <a:rPr lang="en-US" dirty="0" smtClean="0">
                <a:latin typeface="Arial Narrow" pitchFamily="34" charset="0"/>
              </a:rPr>
            </a:br>
            <a:r>
              <a:rPr lang="en-US" dirty="0" smtClean="0"/>
              <a:t>This provides referential integrity from the sequence to the table. You may not delete the sequence if any table relies on it. But must be of type </a:t>
            </a:r>
            <a:r>
              <a:rPr lang="en-US" dirty="0" err="1" smtClean="0"/>
              <a:t>regclass</a:t>
            </a:r>
            <a:r>
              <a:rPr lang="en-US" dirty="0" smtClean="0"/>
              <a:t> and not a re-cast to type </a:t>
            </a:r>
            <a:r>
              <a:rPr lang="en-US" dirty="0" err="1" smtClean="0"/>
              <a:t>regclass</a:t>
            </a:r>
            <a:r>
              <a:rPr lang="en-US" dirty="0" smtClean="0"/>
              <a:t>.</a:t>
            </a:r>
            <a:endParaRPr lang="en-US" dirty="0"/>
          </a:p>
        </p:txBody>
      </p:sp>
      <p:sp>
        <p:nvSpPr>
          <p:cNvPr id="3" name="Title 2"/>
          <p:cNvSpPr>
            <a:spLocks noGrp="1"/>
          </p:cNvSpPr>
          <p:nvPr>
            <p:ph type="title"/>
          </p:nvPr>
        </p:nvSpPr>
        <p:spPr/>
        <p:txBody>
          <a:bodyPr/>
          <a:lstStyle/>
          <a:p>
            <a:r>
              <a:rPr lang="en-US" dirty="0" smtClean="0"/>
              <a:t>In Closing – Recap</a:t>
            </a:r>
            <a:endParaRPr lang="en-US" dirty="0"/>
          </a:p>
        </p:txBody>
      </p:sp>
    </p:spTree>
    <p:extLst>
      <p:ext uri="{BB962C8B-B14F-4D97-AF65-F5344CB8AC3E}">
        <p14:creationId xmlns:p14="http://schemas.microsoft.com/office/powerpoint/2010/main" val="121818716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4140</TotalTime>
  <Words>1583</Words>
  <Application>Microsoft Office PowerPoint</Application>
  <PresentationFormat>On-screen Show (4:3)</PresentationFormat>
  <Paragraphs>173</Paragraphs>
  <Slides>23</Slides>
  <Notes>6</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Paper</vt:lpstr>
      <vt:lpstr>Serial versus Serial What they don’t tell you about referential integrity and serials.</vt:lpstr>
      <vt:lpstr>Serials</vt:lpstr>
      <vt:lpstr>Creating a Serial (Short Method)</vt:lpstr>
      <vt:lpstr>Creating a Serial (Long Method)</vt:lpstr>
      <vt:lpstr>Creating a Serial (Dump Method)</vt:lpstr>
      <vt:lpstr>Notes about Serials</vt:lpstr>
      <vt:lpstr>Moving Tables with Serials</vt:lpstr>
      <vt:lpstr>Deleting Tables with Serials</vt:lpstr>
      <vt:lpstr>Deleting Serials attached to Tables</vt:lpstr>
      <vt:lpstr>Deleting Serials attached to Tables</vt:lpstr>
      <vt:lpstr>The Problem</vt:lpstr>
      <vt:lpstr>Two different types of Serials?</vt:lpstr>
      <vt:lpstr>Finding the difference</vt:lpstr>
      <vt:lpstr>Fixing the difference</vt:lpstr>
      <vt:lpstr>What is fixed and what is not fixed</vt:lpstr>
      <vt:lpstr>Finding the next difference</vt:lpstr>
      <vt:lpstr>Finally fixed</vt:lpstr>
      <vt:lpstr>Finding out how this happened</vt:lpstr>
      <vt:lpstr>One Way versus Bi-Directional</vt:lpstr>
      <vt:lpstr>Sequence Manipulation Note</vt:lpstr>
      <vt:lpstr>How to find out if your affected</vt:lpstr>
      <vt:lpstr>Is there any way to automate the fix</vt:lpstr>
      <vt:lpstr>In Closing – Recap</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Finding and Reporting Postgres Bug #7553</dc:title>
  <dc:creator>Lloyd</dc:creator>
  <cp:lastModifiedBy>Albin, Lloyd P</cp:lastModifiedBy>
  <cp:revision>118</cp:revision>
  <dcterms:created xsi:type="dcterms:W3CDTF">2012-09-29T03:55:44Z</dcterms:created>
  <dcterms:modified xsi:type="dcterms:W3CDTF">2012-11-07T01:35:25Z</dcterms:modified>
</cp:coreProperties>
</file>